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0" r:id="rId2"/>
    <p:sldId id="269" r:id="rId3"/>
    <p:sldId id="289" r:id="rId4"/>
    <p:sldId id="256" r:id="rId5"/>
    <p:sldId id="257" r:id="rId6"/>
    <p:sldId id="258" r:id="rId7"/>
    <p:sldId id="272" r:id="rId8"/>
    <p:sldId id="259" r:id="rId9"/>
    <p:sldId id="273" r:id="rId10"/>
    <p:sldId id="274" r:id="rId11"/>
    <p:sldId id="275" r:id="rId12"/>
    <p:sldId id="276" r:id="rId13"/>
    <p:sldId id="261" r:id="rId14"/>
    <p:sldId id="262" r:id="rId15"/>
    <p:sldId id="263" r:id="rId16"/>
    <p:sldId id="264" r:id="rId17"/>
    <p:sldId id="277" r:id="rId18"/>
    <p:sldId id="278" r:id="rId19"/>
    <p:sldId id="279" r:id="rId20"/>
    <p:sldId id="280" r:id="rId21"/>
    <p:sldId id="268" r:id="rId22"/>
    <p:sldId id="265" r:id="rId23"/>
    <p:sldId id="287" r:id="rId24"/>
    <p:sldId id="288" r:id="rId25"/>
    <p:sldId id="267" r:id="rId26"/>
    <p:sldId id="271" r:id="rId27"/>
    <p:sldId id="270" r:id="rId28"/>
    <p:sldId id="282" r:id="rId29"/>
    <p:sldId id="283" r:id="rId30"/>
    <p:sldId id="285" r:id="rId31"/>
    <p:sldId id="286" r:id="rId32"/>
  </p:sldIdLst>
  <p:sldSz cx="9144000" cy="6858000" type="screen4x3"/>
  <p:notesSz cx="6858000" cy="9240838"/>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24" autoAdjust="0"/>
  </p:normalViewPr>
  <p:slideViewPr>
    <p:cSldViewPr>
      <p:cViewPr varScale="1">
        <p:scale>
          <a:sx n="65" d="100"/>
          <a:sy n="65" d="100"/>
        </p:scale>
        <p:origin x="-558" y="-108"/>
      </p:cViewPr>
      <p:guideLst>
        <p:guide orient="horz" pos="2160"/>
        <p:guide pos="2880"/>
      </p:guideLst>
    </p:cSldViewPr>
  </p:slideViewPr>
  <p:outlineViewPr>
    <p:cViewPr>
      <p:scale>
        <a:sx n="33" d="100"/>
        <a:sy n="33" d="100"/>
      </p:scale>
      <p:origin x="0" y="171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Water p. 40-43</a:t>
            </a:r>
          </a:p>
        </p:txBody>
      </p:sp>
      <p:sp>
        <p:nvSpPr>
          <p:cNvPr id="11267" name="Rectangle 3"/>
          <p:cNvSpPr>
            <a:spLocks noGrp="1" noChangeArrowheads="1"/>
          </p:cNvSpPr>
          <p:nvPr>
            <p:ph type="dt" sz="quarter" idx="1"/>
          </p:nvPr>
        </p:nvSpPr>
        <p:spPr bwMode="auto">
          <a:xfrm>
            <a:off x="3884613"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ChangeArrowheads="1"/>
          </p:cNvSpPr>
          <p:nvPr>
            <p:ph type="ftr" sz="quarter" idx="2"/>
          </p:nvPr>
        </p:nvSpPr>
        <p:spPr bwMode="auto">
          <a:xfrm>
            <a:off x="0" y="8777192"/>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69" name="Rectangle 5"/>
          <p:cNvSpPr>
            <a:spLocks noGrp="1" noChangeArrowheads="1"/>
          </p:cNvSpPr>
          <p:nvPr>
            <p:ph type="sldNum" sz="quarter" idx="3"/>
          </p:nvPr>
        </p:nvSpPr>
        <p:spPr bwMode="auto">
          <a:xfrm>
            <a:off x="3884613" y="8777192"/>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05EC6BC-5E1E-41EF-B329-F45BAB50FA62}" type="slidenum">
              <a:rPr lang="en-US"/>
              <a:pPr/>
              <a:t>‹#›</a:t>
            </a:fld>
            <a:endParaRPr lang="en-US"/>
          </a:p>
        </p:txBody>
      </p:sp>
    </p:spTree>
    <p:extLst>
      <p:ext uri="{BB962C8B-B14F-4D97-AF65-F5344CB8AC3E}">
        <p14:creationId xmlns="" xmlns:p14="http://schemas.microsoft.com/office/powerpoint/2010/main" val="1049763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Water p. 40-43</a:t>
            </a:r>
          </a:p>
        </p:txBody>
      </p:sp>
      <p:sp>
        <p:nvSpPr>
          <p:cNvPr id="9219" name="Rectangle 3"/>
          <p:cNvSpPr>
            <a:spLocks noGrp="1" noChangeArrowheads="1"/>
          </p:cNvSpPr>
          <p:nvPr>
            <p:ph type="dt" idx="1"/>
          </p:nvPr>
        </p:nvSpPr>
        <p:spPr bwMode="auto">
          <a:xfrm>
            <a:off x="3884613" y="0"/>
            <a:ext cx="2971800"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20775" y="693738"/>
            <a:ext cx="4616450" cy="346392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89398"/>
            <a:ext cx="5486400" cy="41583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777192"/>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777192"/>
            <a:ext cx="2971800"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122DE30-9456-4241-9A39-37B9A05DBF7C}" type="slidenum">
              <a:rPr lang="en-US"/>
              <a:pPr/>
              <a:t>‹#›</a:t>
            </a:fld>
            <a:endParaRPr lang="en-US"/>
          </a:p>
        </p:txBody>
      </p:sp>
    </p:spTree>
    <p:extLst>
      <p:ext uri="{BB962C8B-B14F-4D97-AF65-F5344CB8AC3E}">
        <p14:creationId xmlns="" xmlns:p14="http://schemas.microsoft.com/office/powerpoint/2010/main" val="1511959857"/>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Water p. 40-43</a:t>
            </a: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636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CA4425-5571-4AD9-A75B-090C308DDF6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EA31F-60F3-41C9-B997-495200EF3F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48D0AE-D210-460D-953F-2BB0D0C178B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34AB1C1-6937-4AF8-AECC-0DD52D3D703F}" type="datetimeFigureOut">
              <a:rPr lang="en-US"/>
              <a:pPr>
                <a:defRPr/>
              </a:pPr>
              <a:t>9/17/2015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2D567FC-EA82-435E-A5B9-C4760D5848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594E01-2DEE-4BBE-966A-823376303B7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A45A42-3585-4BC8-805B-4A99FB6ABC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F4C03F-881E-4A12-AA3F-7CC42DDBD8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D75A36-7810-4B08-94C5-4B3A0FF1E57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A9B70F1-B89B-421D-9FBC-D76C1DC9C0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F4B6E4-B723-4831-B123-1E9D9D3FEF7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D16A0A-923F-4F5D-83A6-9E90265827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DA08CD-51B0-45D6-83E6-9DD7798E97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04EE597-195E-4F41-9FB7-8EFEE0A133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0.jpe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3.jpeg"/><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6.jpeg"/><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8.xml"/><Relationship Id="rId7" Type="http://schemas.openxmlformats.org/officeDocument/2006/relationships/image" Target="../media/image28.png"/><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21.xml"/><Relationship Id="rId7" Type="http://schemas.openxmlformats.org/officeDocument/2006/relationships/image" Target="../media/image31.png"/><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24.xml"/><Relationship Id="rId7" Type="http://schemas.openxmlformats.org/officeDocument/2006/relationships/oleObject" Target="../embeddings/oleObject8.bin"/><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image" Target="../media/image34.jpeg"/><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hk-phy.org/contextual/heat/tep/temch/island_e.htm" TargetMode="External"/><Relationship Id="rId3" Type="http://schemas.openxmlformats.org/officeDocument/2006/relationships/tags" Target="../tags/tag27.xml"/><Relationship Id="rId7" Type="http://schemas.openxmlformats.org/officeDocument/2006/relationships/image" Target="../media/image35.jpeg"/><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hyperlink" Target="http://www.abpischools.org.uk/page/modules/skin/skin3.cf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chsweb.lr.k12.nj.us/mstanley/outlines/waterap/water.html" TargetMode="External"/><Relationship Id="rId3" Type="http://schemas.openxmlformats.org/officeDocument/2006/relationships/tags" Target="../tags/tag30.xml"/><Relationship Id="rId7" Type="http://schemas.openxmlformats.org/officeDocument/2006/relationships/image" Target="../media/image43.png"/><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Layout" Target="../slideLayouts/slideLayout12.xml"/><Relationship Id="rId4" Type="http://schemas.openxmlformats.org/officeDocument/2006/relationships/tags" Target="../tags/tag34.xml"/></Relationships>
</file>

<file path=ppt/slides/_rels/slide2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Layout" Target="../slideLayouts/slideLayout12.xml"/><Relationship Id="rId4" Type="http://schemas.openxmlformats.org/officeDocument/2006/relationships/tags" Target="../tags/tag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Layout" Target="../slideLayouts/slideLayout12.xml"/><Relationship Id="rId4"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Layout" Target="../slideLayouts/slideLayout12.xml"/><Relationship Id="rId4"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pPr algn="l"/>
            <a:r>
              <a:rPr lang="en-US" dirty="0" smtClean="0"/>
              <a:t>9/17/15</a:t>
            </a:r>
            <a:endParaRPr lang="en-US" dirty="0"/>
          </a:p>
        </p:txBody>
      </p:sp>
      <p:sp>
        <p:nvSpPr>
          <p:cNvPr id="3" name="Content Placeholder 2"/>
          <p:cNvSpPr>
            <a:spLocks noGrp="1"/>
          </p:cNvSpPr>
          <p:nvPr>
            <p:ph idx="1"/>
          </p:nvPr>
        </p:nvSpPr>
        <p:spPr>
          <a:xfrm>
            <a:off x="533400" y="1905000"/>
            <a:ext cx="8229600" cy="4525963"/>
          </a:xfrm>
        </p:spPr>
        <p:txBody>
          <a:bodyPr/>
          <a:lstStyle/>
          <a:p>
            <a:r>
              <a:rPr lang="en-US" dirty="0" smtClean="0"/>
              <a:t>QOD:  What is the difference between a covalent bond and an ionic bond?  #TBT</a:t>
            </a:r>
          </a:p>
          <a:p>
            <a:endParaRPr lang="en-US" dirty="0" smtClean="0"/>
          </a:p>
          <a:p>
            <a:pPr lvl="0"/>
            <a:r>
              <a:rPr lang="en-US" dirty="0" smtClean="0">
                <a:solidFill>
                  <a:srgbClr val="FF0000"/>
                </a:solidFill>
              </a:rPr>
              <a:t>LG1 :</a:t>
            </a:r>
            <a:r>
              <a:rPr lang="en-US" dirty="0" smtClean="0"/>
              <a:t>Understand </a:t>
            </a:r>
            <a:r>
              <a:rPr lang="en-US" dirty="0" smtClean="0"/>
              <a:t>how water supports life.  </a:t>
            </a:r>
          </a:p>
          <a:p>
            <a:pPr lvl="0"/>
            <a:r>
              <a:rPr lang="en-US" dirty="0" smtClean="0">
                <a:solidFill>
                  <a:srgbClr val="FF0000"/>
                </a:solidFill>
              </a:rPr>
              <a:t>LG2 </a:t>
            </a:r>
            <a:r>
              <a:rPr lang="en-US" dirty="0" smtClean="0">
                <a:solidFill>
                  <a:srgbClr val="FF0000"/>
                </a:solidFill>
              </a:rPr>
              <a:t>: </a:t>
            </a:r>
            <a:r>
              <a:rPr lang="en-US" dirty="0" smtClean="0"/>
              <a:t>Understand </a:t>
            </a:r>
            <a:r>
              <a:rPr lang="en-US" dirty="0" smtClean="0"/>
              <a:t>the pH scale and how relates to acids and bases. </a:t>
            </a:r>
          </a:p>
          <a:p>
            <a:endParaRPr lang="en-US" dirty="0"/>
          </a:p>
        </p:txBody>
      </p:sp>
      <p:sp>
        <p:nvSpPr>
          <p:cNvPr id="47106" name="AutoShape 2" descr="data:image/jpeg;base64,/9j/4AAQSkZJRgABAQAAAQABAAD/2wCEAAkGBxQTEhUUExQVFRUXGR4YGRUYFxwcHRsdGBggFxoaIB8cJCggHBolGxkcITEiJSkrLi4uGR8zODMsNygtLisBCgoKDg0OGxAQGzckICQ0MS40LCw0Mi4sNDAsNy8sLCwsLCwsLC8sNCwsLCwsLCwsLCwsLCwsLCwsLCwsLCwsLP/AABEIAKgBKwMBEQACEQEDEQH/xAAcAAABBQEBAQAAAAAAAAAAAAAAAwQFBgcCAQj/xABPEAACAQIDBAYFCAUICQQDAAABAgMAEQQSIQUTIjEGMkFRYXEHFCOBkTNCUlNicqGxJJKiwdEWQ1SCk6OywhWDlMPS0+Hw8WNkc4QXNET/xAAcAQABBQEBAQAAAAAAAAAAAAAAAQIDBAUGBwj/xAA+EQABAwIDBAcHAwQABgMAAAABAAIRAyEEEjEFQVFhEyIycZGhwQYUgbHR4fBCUmIVI4LxFjNDU3KDNKLC/9oADAMBAAIRAxEAPwCkxsuVONslxkfMcztmPC2nVvpWgIgXsvQ2OZkYQ85JGV0nM50nqutovVY3bXiAXeLmNoxlPEmnPypfw8u5KHHM6dYGcSYYIN2W17l4G0SxJuPZXY+19n/OafnScPLn3pA6zIMz2Lnr9X9dvmiRxZ7sQovvGzG8ZyjRNOVBNj58u5I9wyvlxy3zmTLDAsy2i7dmzdmexyR5jlZbjibTrUt558FI5z88Dt3ytk5XNkdZ1tVxnW3Xbd5vlLnPn3nU5dTspJEa247+5MzsyznOSe1JzZs3Z07O5dqzZuzPYZo8xyquY8a6dalvPPgntc/pI/XaWycobJ6wtqusNjCqx5ZGy6btixvISDo4typWvLQIPdz71n4jA4PF02CsM7bZHGczjBs4xIHgpOHpAR11Xg+VsTwcObTTiqduJI1Gmq5rG+yNBwJw78pb2wZcG2mxiT5qUh2nE2UBgC4uoOhOl6sNrMMXXM43YGOwpEszB1wW3kd2o+ITypVjEQYKKEIoQonacl2t3fvqpWdLoXrXsVgegwBrHWoZ+AsPU/FM6iXYooQihCKEIoUVak2rTNN2hso9QNBlGlvZXS0I4vaDT3++ovyOHNed1KZpvLHC4tHDmuQR4G4Fm4P0ngOh7rctaPzvUf53r1iO8C17twfo/ANB+VH53I/O5DdoyA3zERXT2/L2h/Oj4fDjzS/D4cea9Zhqc9hqN/wXTjHsuXKj4/H0R8fj6IHO2QA3vuLpZRnPtfPto+Hw9UfD4eq5jYcJzgglQJrpeY3b2R091A7/AI8eSQd/x48kA+QsBdbp+jcB4hprR+dyPzuT7ZOGzuPojiLcJ34ygBjYaa1LRZmdy+aobSr9FhzGpt3zvVmrQXIIoQihCKELwmkJAElAE2CdLgLpIZY2eNQ6vhsl3xC5FZTAwYGwJ1I7iK4LbG3TiHijh3Q2xzzAmT2xGnAfErpMBs8UhnqDrcOHcpSaN95cMgmAcRYox+zw8edP0eQZ7GW2lzr+/l2luWCOraWzdxg9YW0Wqm2Kgj3TruskGZj6q6kSGYT3GJzZ77okaDl+VaWyqL8RjabJk2lw0yBt2RGu6VVxlXoqDneHed6i69UXIIoQqWufNrbeWGfr5Mlz1ftWrKvPPyXurelz3jPbN2suWT2f5QuE5Ja+XTdde+bKb7z7NIN3l90xvZZHZtk7UzB7fJem9nv3e2tn04P5ul4+f2SnNDs3/s7X7f8ApobNdbdax3PXtbKPlPHzov8AT7oOeWx2r5O1EQP+Zz7/AJrmS2V+tu7nP18+fMOr9jypDEHh5/BNflyPmcknN2s2aR2f49yV48/ZvbfbyZM/wz2pbzz8oUv93pd3SR/LJlzeGaPyEmlrJ1t3mGTr58+Y9b7HnSWgcPOVE3LlZrkkZe1mzSe1/Hv+i6Ga5vbPYb22fLlsfk/tUt/jv+yeOkkz2oGftREHsc1yL2S3d7G+fXg/nKOHl900ZoZH/r7X7f8AqIfk975dd717g5R8n4Uh3+f2Q7svns3z9qZgdjkpXZkUzG4bKBcKeIrkuLXB5va9T0m1CZBj5f7XNe0lfAUmH3qm19UzkAns2gvNiD8e5WKry8zJBMhcu1gSeygmBKlw2HdiKzKLNXEDxUC7XJPfVGZuvf8AD0W0KTaTNGgAfCy5pFMihCKEIoQihCbYsgFbnLdgBY2ztrZDoeE0x359FyO36AZWbUH6vmE2z9a5sQBvFzD2AyHVNOdN4+fLuWB+Hl3L0t1bG5IO7XMLTjINX0o/Bz70s/bn3rx3Fn4yFBbPJm1ibTgXTl2UEi9/jw5JCRBv8eHJKFjmtlGexIhzDKy5x7Q6dalvPPh6pd/Ph6rhXWwO8OTMLTZuItnPszp1eykkcbcfREjjbj6L1GN+QD2XPFm4Yl4uNdOt20b+fDhzRefThzXKPolmuDbdtm1mOQ6PpoPOidPLn3pJ08uferHsXDFUzNcF7Ere4XhAyr4afjV6gyGyd65ba9fpK+QaN+e/6KRqdZSKEIoQvGawudAO2kJhAEp1hcLfiexUg5ITumXGo8JbJGS2hHaf+tcHtvbZxBNCgYaNXdYFpB1dbTgPidy6TZ+A6IdJU7XD83p9MvM51UoHCYjJDbZo3S+ybi4ieXv7ta5lvCJmJbLv7lz1hZan53IxES+0XcBlZnZsDlhzYts8f6WDm0Hbb/pQ1zrHPBEdfrdSx6miPyE02rlLgmRMRIM6mdVQEJvGIg4SdEI17zXZeyeGcGPrFpaDADTPAEuv+63gsLbFa7aY7/p6pnXYrERQhUeNVypZW3eYZEs2ZWzHibW+W/fWSIgcF7ixrMjIackjK2HZg6Td19O9dBTdr9aw3ps1nGU6Jrz8qX8P2Tg10ukdaBnMGHCDZl9e5cnQJZT3QjKxKEpaz66knSmkwJ8OXeoqr20abahEBo6lj1er+u6mG6JY03HqWIyvcyDJqxIAupzcI0qPpmeOqzjtfBkFpnK6c4g3MAWvbRet0W2hqwwc2cXCNuzYKSNCM2psOdHTN13pXbaw8l4d1xIaYMBsixE3NtUfyRxnV9SxG7vmy5OLPnzZr5uXhR0rNNyT+rYHsXyaxBnNMzM6ckL0W2hcN6nNnNg7bs2Kgk2AzaGx50vTt13pRtrDyHl3XMBxgwWybATY80L0SxoAAwWIypYxjIbqQDqTm4hrypOmZpw0SN2vggA0TlbGUQZBvre45Lz+SeO1vg5+P5XgPFw24eLho6Zvjqj+sYQzJ7Xbsb2jq3snOC6K4rMGkweJsmkYVOQIAIPFqdKeytSmXbtFR2htwtYPdBLhIaTIyiALgnrHvsptNm4kCwwWKA/+Mfxq2MbRFh8lwNTB4qq8vfdxuSTcle+oYr+h4r+zH8aX36imf06vw80w23HNFEWlw88SXALugCjMQBc37SQPfTH4ym4ZQuh9mMMzD49tXEmI039Y2vwtKhlYEXBBHeKSV601zXCWmQrHsLoNjMVCk6nDpHIodMzuWKnUEgLYXGvM86qHFcAuSre1BDiKdO3En7eqk/8A8XYv6/D/AKr0nvTuCh/4orf9seJTTEejjaC9UYaQeErKfgyW/GlGK4hTU/ak/rpeB+yhcf0fxkNzLhJgB85AJR5+yLEDzAqQYlh1WhR9o8G/tS3vH0lM9noJScrDhNm11B7iOYPnVmkBU0Kg2v7T4XA0ppnO86Aad7ju7tT5qVnwoMZUC2nvv/GrLqYywF5h/Vq9bGDE13STY8ADuA3QqqraJYm2m5uWu5yG4k05Vn8PL7rqAbDy596HbR7kgC++ILXQ5B8npyo4+f2Rx8/su2LXFrZ7Nulu2Vl4dX061Leee77pbzz3fdcOy5W4m3WY5mu2cPnHCNOpSSI5ecpJEcvNSGD2VjJRvYcNLLxbs5LmOyvqRcjjA/GmOrBpvr5Jjqoab6+SWXotjhZfU8XlSzK3zmYXJDa6rrypvTM0SdMzRCdGcfoTgsSC9hIANEGUi8euhoFdu/fr9kx9eGkt1VhXZ2JAAGCxVhp8mP8Aiq977RC5c7PxBMn5r31DFf0PFf2Y/jR79SSf06vw80eoYr+h4r+zH8aPfqSP6dX4eaPUMV/Q8V/Zj+NHv1FH9Or8PNK4PBYgMWfB4wZOJQI0ImBVg0TA9UEka1z+2quJxTehoRkOpNjqINuHBaeAwbaPXqdpOgk9l/QcWuYWUCKO2BtDk9jpxXPlpXOf0jEydDHM/wBy89a9lqdIPzcvJVnIc+oYpgMwaExR5cZmRVEkxtwtcXtryHlQ3ZGJkXG68mWXJht7o6Rv5vSSbRicOwxGQXfNimMSy4M7xB6qEK3yEi1+XxFUX4erTdkNOTYZLkPsetM6p0g3n4priSpdyiqilibKABqbk6dpOpPea9P2bhjhsJTpOMkAT371x+Kq9LWc/iUnV5QIoQqSim98wLaZpcoyyC54Brz7KyvyePJe5ta7NOYZrS+BDhJ6gvruXKoLLw2AtkTKLwnKeJteVJ+dya1ghoDbCMrYE0zBu66e7DwxfFYZAQC+IhDtlFpQGUkrroAAajq9g/krO2sSzCvIME5cxgdewu2+5fTVU1xqKEIoQihCKEIoQihCKEIoQs99LWIV/VsM1irM0zqRcFYlygHwzyKf6tWsHTD6l9AqWPqFlK2pssewSEwsYwAZWYooFheRssYA7Pm1NMMLhvn7L0LZjTgtjZzrBPxNh6L6b2dhBFFHEvVjRUHkoCj8qz1xScUIRQhFCFE7a6NYXFazwI7DlJbK6/ddbOvuNKCQZCQgEQVSdr9AJ4rthZPWE+pmIDjwWQABvJxf7VXaWOe2zrjzWfW2dTfdlj5LM9prlmlXK8bWvNHIHDgZSLIO+45robggmpHPY8ks36rWwJf0WV+oseY3EfBNrHgtzsdzfPYDIPlfHzpOHl91c4eX3XjgZX0bJdt6OPMW01T7HlQdDw3/AGSHQ8N/2ShD5+ze2OU8WTJnGh+3alvPPyhOvPPyhbf6J8ME2XBa/GZJNe55WYfgRWe7tFZ7u0Vb6amooQihCKEIoQihCKEIoQo7pHtL1bCzz891Gzgd5CkqPMmw99CFgux8PFFilSybxMMSeEXkeRlQsxtqQAza9pFW8VhekrUaLRZpDnH/AMbjxMLHZiHCjUqk62Hx+ynK21kooQihCo6KOEZALWO54PZan2n76yR3fDhzXuLWjqjJER/b6vUuev6oXzBvbj4Pb8J4fDuo/O9A0mZmOt1f7tj1fRWL0d4bPtPCDSyMz5OH2QWBuHTvYqfdUNfsj5cFjbcIGHa3mOrbqdXs246r6FqquVRQhFCEUIRQhFCEUIRQhFCFiHpR2kWxOLZSfZomFT7zDMxHvlAP3Kv4cZaL37zb88VQrMNfFUqA4/NRnRDZ4kxuChAuokDnwECmUHyzIo99JX6tPKvSPaBwoYFtFu8gfAX9AvoKqK4ZFCEUIRQhFCEUIUH0q6KYfHx5Zls6/JzLpJGe9W/cdD3UoMGQlBgyFgfSvYc2zpTFihnilzETIptPw2A5+zkGlx/5qwysDZ3+1YZWBs7/AGm7Kcw5Z7Nu3y8Ma8PA+vWqxBn8t3qxefy3eksRlEbko27BJaLKczMHB3g16nbSGINrcPVIYg2tw9V9GdC8Lutn4SM81gjB88gv+NZ6z1M0IRQhFCEUIRQhFCEUIRQhUn0q4q2HhgHOaZb/AHIvbN7roq/1qnwrM1UD8sq2MqZKLj8PFZpsSTPvpPpzMAfsxgRr7rhj/WrRw7M1Z9Y7+qO4a+J+SxsS7LTZS4CT3n7KSq8qaKEIoQqPG4spz3BIAmut5Dmb2Z05Vkjv+PHkvcGObDTnsSIfIl5k9Q20Qp8ACAMyXW0AyniXTnR+dyUHlBES2R/asesLK7eh2EttHNYFUw7MJLgl8xjUMbdtriq9c6fPiue27UtTaBbXNaXWAkx4LcarrnUUIRQhFCEUIRQhFCEUIXE8oRWZjZVBJPcALk/ChC+bdqYgymEtfNM74pwezMS4B8jIB/VrUy5abGfH88VN7M0PedqmodG+lgrr6I8Lnx0sn1MAX3zvp77Qn41VxRuAui9qK01WU+AJ8f8AS2Cqq5dFCEUIRQhFCEUIRQhRfSbYMOOw74edbo40ParDquvcwP8ADkaEL5sxOy5MHNLhJ1z5GYFQo9qdGBue9LOPAkc1NW6RtG71U1CrJLD4cV7jYiysoIZ2BQSgLoGcLuefPW16kqdknz9FYqWaT5+i+o4Ywqqo5AAD3C1UFRXdCEUIRQhFCEUIRQhFCEUIWRelbalsU57MLhjb78xzW87Rx/rVewfVa+pwCzsd13MpcT+eqgtk4bdQxp2qgB87a/jetSkzIwNWNWfnqF3FO6kUaKEIoQqUrNm7M9hnjzHKi3PGunWrKvPPgvdGufng9u2ZsnK1snrNtqk0cWSzErpumLG8pynR9OVIDYeXPvUbXjKyHGLZDJl5g2fbRX30O4+CHE4t554omKRKFeRVAPEXCZrcPU5d9Va/aXLbccTiYJuAJG4Hg3loVrsW2cO3VnhbykU/kahWMnaTKeTA+RBoQu6EIoQihCKEIoQihCq3pMxeTZ8qDrT5YB5TMEf4Rlz7qfTZneG8VHVfkYXcFiUzZ8TK3YgWIe4Zm/FgPdWm8zVJ4WXT+w+Fy4d9c/qMfnktW9DeEthp5vrZyB92JRHb9cP8azqxl5VHbVbpMbUPC3h95WgVEspFCEUIXhNtaEKq9FOncGNfd5WikYFo1cgiVB89GGh0sSpsRflbWnupuaASNUxlRryQ06aq10xPRQhFCFkfps2PmkilTR3jdb9ueAiSI/BpB5GrGHBdLeU/EKtiH9GW1BuMfArPdizo02GZ2WFGmidkZlAyidHaYns0B599SVHTTnTl6rUqGWcOXqvouHpDhH6uKw7eUqH8jVNVE8ixkbdV0byYH8qEJcGhCKEIoQihCKEIoQihC+eukOK9YmLf0nFF/OKE8PuKRJ+tWpRZFJjf3GfgL+gWNXqTWe/9oj4m3qVLVpLKRQhFCEUIVHjIypq27zDIePPnzHrfY86yREDh5/Fe4sLcjInJIy9rNmk9r+Peuxmu1+tYb22ewGU/J+PlS3+v2Thnl09qBn7URB7HPu+aRxMGdVGvfCeK9wt7vp3imkSB5fdV8VhW4miKT9COp2v2/rTuHZLuVXeMWawtkjbU6fOXvpXnIwve6wEnT6Kg72SwTWZnEiBJg25q9bG6DJhNoYBxJnZpmBG6jW2XDyuTdFBtdQNe+uX2dtqpjqrmFoAAmd+tpXJvw7KZlhMcyStlrYTUUIRQhV/p9jDFs7FMpysYyinuaX2Se/M4pWjMQE1zsrSeCwnGGTfPHEwVYwoJYyMSxFzycW0t8a0qlNuctaBbkq2z8O/EUs7nkJMpifrV/vv+ZTej5Dw+61cLsV+Iqim2obrxTiAQc8ZI1GZZGsbWuM0hANiRfxNK1paZAHh91ru9jHOEOrmEphYN2rFjcks7Na1ySWPkKcBAv3rRbiKezMMMLQOZw1O7/a3f0f4Hc7OwqEWbdh2H2pPaN+0xrMJkyuPe4vcXHU3VgpE1FCEUIVd9IG0DDgJyps7gRIftSkRg+7Nf3U5jczg3imVH5Gl3BZZ0M2ecRtVVjXhwgjJfsjUEuQOzM9kS30d53VLtDM6u0A9Vo8Tu+vgqmzmxSLjq4rdagV5FCEUIWXelPaatiI47i2HieSQ9zSABB55FckdzL31dwTYLnnQBZ20HS1tMakrI9nMu4S72SwzS34kbMPZgW6tKyMgv8fRb7IyCT8fRPMDs3O+7zmM3LtGCrAKWPEMynmezxqWnTLnZZjl+BZm0WUaTDUcOsd0p9P0XWxJkvYE8UMJ/yVYdhba+Q+ixG4w6Bvmfqt36DQZNnYNTzGHiv/ZisRdApyhCKEIoQsC6aYxpMVO6NdpMVuEuzZVWJRG2isNLxOfM1oUaTeiBi5MX/OSy8RVd0zhJAaJt+c0w/wBF4nsnT4Sj8pase6Hl4fdVffR/Lx+yP9GYn69P77/mUe6Hl4fdHvo/l4/ZOMBs11kV5HQ5EKIqIVCgkXOpPYoFTspODgXHSwhV6lZpaWtBuZMmVK1Oq6KEIoQihCpSq2bs3lhnezZWW54V161ZV55r3RrameTGe2Z0HKWybNvquI4xZLKcotuls10OU6vrypANPLl3pjGDKwNb1bZBBlpg3ffRP8LBluTbO1i5F7EgW0B5VI1sX3rSoUOjlx7TozETBIEWB0Vw6A7NzzGUjhj5fePL4C5+Fcz7UY7osOKDTd/yGvibeKydvYro6IpDV3yH1+quya7Qwi9yTyfBUj/3lYfs03+5UdyA8f8AS4itoFcq65V0UIRQhUj0r4j2GHh+txC3+7ErTX/WRB76sYVuaq1Vca/LQcfy6yDANmM0n05W+CnIPwWrgMlzuJ+y0tnU8mHaE4c05djsOkGtfXdYaep9F6qUKLaG1zUmnRsOO893BczYfeZYhf2rpFp/6rhPya9R1TDCudqmGFfRqIAABoALD3VmrNXVCEUIRQhQHS3o168sSGZ4kjk3hyBbsQpUC7XAtmPYezlanNcWmRqmvY17crtE+2FsSHCR7qBMq3zMbkszHmzMdWY25nuFISSZKUAAQFI0iVFCFUul3TRMPeHDgTYr6N+CK/zpCOXgg4m8BciWlRdVMNUNfEMotl3gsV23MZEkuzvGXJxOKt15DqUFuZ0FwBZQAoq0+tRafdmOuBJ4/kqDBYZ9ap7xWsNw/PzekCWz6W3ljlS7ZCmccR069qfeefkt688/JT+xcJkiDcZD3ZWe9yMx7+y9/dap8HUpPDsjpIMHiDwK5nbVUmo1m4eZKdYtgIZpGYqEiLplyOJs0b3QjUpY5dTasjalbF4j+zh2HJ+pxluhGkxI10me7VuBp0aRDqjusdBrrx/LLbNmw5IY0+iir8FApq105oQihCSxU4RGc8lUsfIC5oQvnbDkvLhc3PJJiHH2pCP3yNWzTbBpt4CfzxWBVfIqv4kD19Ap+rqoIoQihCKEIoQihCKEKl4bDAheDKg1WMgAowJOY6637vGsprZ3W4cF7rQw7XtbDIYLhhAlpBPWN9+4J9DCFuebG2ZrAFrCwvapAIWhSotZLv1GJO8xxSoFKTClWsdHdm7iBEtxdZ/vHn8NB7q8o2vjffMW6oNNB3D66/Fef7RxXvOIc/doO4fXVONmJm2mp+rwr/3syf8AKrb9mm9SoeY9fqsmtqFcK6ZQooQihCyz0sY8DExi+kGGklYeMrBV/CF/jV3BWc5/AfnyWftC7Ws4n8+az7ZsDJFGrAhgoJB0NyMx/OpaLg6mCDK6OkMrAE4tUiuPxL3Um0hZo3cTxP5Ze0KspfoXhd7tHCr2KzTN5RobftslV8SerCr4k9WFulUVRRQhFCEUIRQhFCFS9qekeBGdIYpp3RmRjl3aKymzAtJY6HtUNU1PD1KglotxUFXE0qRhxvwVG2p07xWLYxI5F9DBggzv3WebTKPEZPOlqnC4YZsRUHcoOlxFa1Jkcz9P9pXZHQqaUD1m2Hh5+rxNd3vqd5IOV+0Lcn6Vc3tH2r6pp4MQOP2+vmrFDZoDs9U5nK1bY2IrYNoIFRMq+yW3CGXVeXYeR8zXN7P2g+hjG13Gb3ngdfr8FqC2iyfZmzjPIsKhgjuVa+cOHzglh9gAE+6vSsXiWYeg+seyBPed3iU/dy9fotlxOzo3jEZHCBZbc1sLC1eZ4PamJwuIOIYbk3G4zcg/llVxGHZXZlf/AKVC6R7MeMbtuUjIit2HPIqfHi5V6fhdq0NoYR1Smbxdu8H6cDvXNtwlShiWtdxseK26qa3UUIRQhVv0i4rd7OxNjYum6B8ZmEQ/x05jczgOKa92VpdwWPYEXxU7DkixxD3Auf8AEK3GXquPCB6rnKlqLBxk+norBj9nvFbONCLg9nLl5iquztq4fHh3Qm7SQQdeR7juPqjEYSpQjONd/omtaSrIoQihCKEATYLiKUNe3ZpemtcDop6+GfQy57EiY+q7pygVdrPX0WihCn+hezd7iASOGPiPn80fHX3Vhe0WO92wha09Z9h6nw+ayNs4rocOQNXW+v5zWm15muHTfo2hO0MU3YsECDzLTMfzWu19nWxhSeLj8gq1btK21vKJFCEUIWHekKTf4zFKPnywYRfEWXN8DLJ8KsuqdDgqtX8ss+p18YxvC/55K9bW2JFOtmWxAsrjmP4jwNeabP2riME6aZsdWnQ/TvC6AEhUHbWwJcObkZo+xxy94+aa9B2btrD44Q05X/tPpx+fJShwKia10quXokwubGTyW0ihVAfGVyx/CJfjVPFHrAKlij1gFrNVVWRQhFCEUIRQhFCFk/pd6IZbbQgRHEbh8Rh36kgtYyEd4Fs3gAfm6pUa6pTNMOIneNx4psAOzxdT3RjHwTYZJMOojQ6GMKFyMNGQgaAg6V5vjaFWjWdTrXcN/qrzHBzZClaqpyKEKvbO6NrHjZcSQCWW0f2Q5u4/WHP7VbWL2qa+BpYc6t1PIdn85JTdWGsVIojpHFnXDp34rD/szq5/ZU1s7BJGNbB3H5fVR1gMqvld0qqKEIoQqN6VsR7LDRfWThj92JGf/Hkqzg25qwVTHOy0Hc7Kg9BcPvXLdkkzyH7qtlHusgHvo2ni/dtn1qw1Mgd56o8NVn06PSYmnT3ACfhcrTcTh1kUq4uD/wB/GvKsLiauFqirRMOH5B4g7wumq0mVWlrxIKpW19lNC3eh5N+4+NerbF23S2jTjSoNW+o4j5b1yeNwL8M7i06H0Kj63FSXLuALmkJAElSUaL6z8jBJUbicUW0Ggqq+oXLrcBsxmG6zru48O76p3s8cHvqaj2VibadOKjgB9fVOalWSq62hsQQdbA2uQDbNbuPfVAggwV7rsnbGH2lTzUj1hq3ePr3opFrLUOh+zdzh1uOJ+Nvf1R8PzNeY+0GO95xhA7LOqPU+PyXC7XxXT4gxo2w9fNTlYiykn0ON58e3dLHH+rh0b/Oa7zYbMuCaeMnzj0VWr2laa11GihC8JoQsH2MfWMdhW5iSefFk+HEyfjIg91Qe0FXodl5f3ev2VLBjPjHu4W/PBapXma214ygix1B7KUEgyEKpbc6Hq13w9lP1Z6p8j83y5eVddsv2nfTini7j928d439+vepA/ipj0S7PaOHEs4sz4hl5g2ESLHa47mD/AI10z6rapzsMg6HkqVZ2Z5V7pqiRQhFCFBdKulEWAELTBiskmQlRfIoUs0hH0FsL276UNJ0TXODdVOA31FInL2hC4ljDKVYAqwIIPIg6EUIWKdDWOD2hJhbndyNLFYn+cwzHdt5vABfvKisb2lwgqYVmJAuLHu0+nmo8JUy1X0viPitJrhVpLwm3OlAJ0SgE6L0UiRFCFGbS1xOATvxJJ8kw0z/mBW/7OsnEuPBp+YUVbsq8V2irIoQihCyf0s7QAxQ1/wD18K7keMzae/2P41dwfVzv4BZ+P62SnxP58176N9n5IFJ5qip77Bm/G1cx7X4nLTo4Uf8AkfkP/wBKTZbM9WpW5wPn9Fcq4ZbS4miDKVYXB5g1JRrVKNQVKZhw0ITXsa9pa4SCqJ0iwq4ZrBgQ2qrfiHn4eNeq7E20cfQLnthzbH9p5g/MblgP2LUNWGHq8Tu5c+Src0pY3NabnFxuuhwuFp4dmVg+O8pOmKwpbCCyL5Vdp9kLiNpOzYp55x4WS1PVJQE2UhryDLcg4m6XjOdfYWty7L1UdBmT8bWvotLDYith6jalGWuGgE3t2vsn/R/BiXExxSZUJJYxlwTkUkA6cw1gPfWXtfEPw2EqVGDrAaakTbN3DVehYP2sZXwxa+1SIBiGuJ4cCNYPw5azXkqx17QhHQYXTEv9PFSfsZYv93Xoeym5cHTHL53VSp2irLWgmIoQofpjjjDgcTIvWWJ8v3itl/aIpQJMJCQBJWXdAsIPXZLcsPho4h4GVif8MQrH9squVtKiO/w/2q2yGy1zzvK0SuDWwihC8LW1PIa0ISvo/jts+BrWMqmc353nczH/AB16fSp9HTazgAPCypEyZVhqRIihCKELJPStiWlxi4eMZpFgMcafSlxJsBb7Kxgk9gYmreGIY1zzwgfFUsWDUcymOMnuC1TA4fdxol75FVb9+UAfuqorqXoQkcXiUiRpJGCoilmY8gFFyT7qELC9nTmXH4V24WlxE2JIOhVWD5VPjZ0W3fUe3mlmyyyJJv6+QVLBHpcW940FlqteYLbSc0KupVgGU6EHkafTqvpOD2GCN4T2Pcxwc0wQs66SdGpsJeXCNIYO2FGsUJa5e/Mgf999dtsva+HxhFLFMGfmBB8dDy37uC3MFjKVRwbUYCf2w0AkmS6Tv5aFV/C9KsWqqBi2K3FpTuyJDc+zF+3srXqbGwFTWmO8WnlaFb9xwz2tBIIkdcZQHGT1BEdytfo/29NjNpQrMy3iikl3YC3QlVj1K87hzUNLZeGwby+iCCRBEzCwdr4alRy5bE6smS3v71sdWViooQihCwb0j4reYjF3IAaeLDgn6KBA37RkrQoNigZ/UQFmVyXYkAXygn47vRaHsGJVhRQQTa5sQdW1/wCnurzTb+JNfH1HnQGB3Nt56/Fa+CoOoUWscIOpniVI1jq0qx0i6VLFeOGzSci3zV/i3h/4rqNj+zr8RFXEdVm4bz9B5ndxT2snVUSeZnYsxLMdSTzNd9SpMpMDGCANwUqTp6EUJVNRiwA8KvN0Xn9d2eq53En5rqnKJQjM2e2Vd5YlYM4yOmce1bhtn7arGZ58NxHFWgBl1tx3gxoL6JNZFsDvW3WbTEZ+MvvfkurfJ2UkiNbcd+uncnQZ0v8At3RHa11V06OdLj8libCQC7Wa+RTexY2Fxpz5i/vrjNs+zIfNbCCHalm7vb9NOC1cJtHLDaplugd6H6q5xOGAZSCCLgg3BB5EHurgyCLFbaU9H6WwSn6cs8n6+Ikb99el4QZaDB/EfJUnalWOrCRFCFTfSpiLYRIr2M08a+5Dvm/CMj31Nh25qrQq+KflouPL52Vc9G8V0xM31mIYD7sSrEPxDVxftXW6THZf2hWNnMyYdoVwrmleRQhRXSqZkweIKdfdMqfeYZE/aIq1gaYqYmmw7yEjjDSrpgsOI40jXkihR5KLD8q9JVJLUIRQhFCFH4fYkCTyYlY138lg0p1awAUKCeqtgNBYdtCFIUITbaOPigjaSZ1jRebMbD/z4UIWR9OemfrK2OaLBgghCPaYhgbrdeYS9iE5k2JsBar9HDhg6Sr8As2viXVT0NC5O9Q3QqF5cck0osxvZfoIqkhfO+pPf5Vm7fqEYCq92pAHwJAWzg8IMNSjetZry9TooQihCo3SnoQGJlwyi+l4NAnO5dNNH15cj4V1eyPaE0oo4m7dzuHfx79Vr4DaRpEMqXbYDSG37WhuJTT0M4UjaExIN48Nkzt1mzyLfMLAggxka111VwdBaZEa8VX264F9MC4jtWl3M90QtpqFYSKELl2ABJ5DU+6hC+Zds4gy+rsFzmWSTFMpIHyjF76929/CtIiKdNoHP88U/wBnqbq203PDc2Xdppab8NU1ikAysJDa4yz5lzOcx9ny5U2xFzbjx5Lvw5hDTnkEiHyJcZPUNtE+i2ziBcCaRbgB4xLpEpB4h31WOCwxdmNNs9wtz0UfQUnE5mCbZm9XqCD1ha6Rw2JN0Bfh0CNdTveG57NLVbDtL/dU6+EwzaWbQAdUz27Tpug+Kk6kWGihC6QXIHeaUaplR2VhdwBU1V9eeooSqBd1yvxvuc5zvd94JN4OFdPk76aVVJEG9t+szO7krgBkW60WFoiNTzSoZ9783f5dUu+63e86w0tvLUvWzfy4XiJ+abDcn8eNpmNO5IROuSOzPusy7p7ybxnzNwyaX3d+/SmgiBe27WZ58k4g5nWGbeLQBbTmpzYPSOXDswbiC5Wnju2WMZCbw3Gt7AleXkTesHbGwaWPl7erVGpvGmnPv1HPRXcJjTQhpuwzGk699lq3QRCNnYS/Mwox82UMfxNK0Q0BapU7TkIoQs29K2MtPhk7I45Z28Oqi/gZPhV3Ajrl3ALP2if7YbxKV6BYXd7PwwPNk3jfelJkP4tXl21a3S4yo/n8rLbpNysAU/VBPRQhRPSBc/q8X1mKgHmI5BOw/ViatjYVPNjGngCfKPVR1T1Ve67tVUUIRQhFCFF7Z6Q4XCj286Rk8lJu5+6guzHyBpQCbBISAJKpW3PSaQp9XiEa/X4k5B5rEDnbyYp76stwjyJf1RzVR+NYDlZ1jy+qzvaO3pcTJnu+IkHVmm4Ikv8AVxi3xAue1jVlgYz/AJYk8T6JGYTE4q9Q5W8Am8OE4t5Ixkk+keQ8FHJR+NOgk5nGT+aLaw2Ep0GwwK3dAo74kn6MZPxIH8a5v2qqZcEG8XDyk+infotCrztQooQihCKEJp0YjB2ljGAtaDDrfvJedj77Zfwrt/Z6fdLnefRV67iSAdyuFbihRQhQPTzGGLZ2KdTZt0yIftyDdp+0wpQJMJHHKCSvn3bJAxBUsVSKOOMMpsQxa4XQHQiwNadeOkjcAAtH2RpgU6laoS0EgSNZkQNDY70mrNm7N5YZo8xyquY8a6damXnnw9V2zXPzx+u0tk5Q2T1hbVcRuMqWYlSRu2zG8hs3C+nLzpBoPLn3qNj25WEOJbbKZMvMGz7aJfAk7zTVhbeKSbR8GgTTtpzdfny7lVx1Qii8C56ocJs2wgMtv3qVqRc6ihCkujkWbFQj7YP6vF+6s3bNTJgKx/iR429UjtFbdu7CteSIac2QfmP4Vjez/tLMYbFm+jXn5O9D4rmdobMiatEd49R9FXK7tYShmEmfs31jkaz7sR5xo2tt5aq/Wzc92sRz5q0MuX+O/SZjdySahco4X3GcWW0m83m95nX5Om2j+PxmZ+Sdef5RyiI+aUjEmY3tvrLvWAfIUu2ia9e1KM089+sRy5ppyxbs7tJnnyTWceyFlcpl/R1AfOG3bX3mvK/K9NPZHDdrOm9PHaN7/q0jUaLXdk9PdnRwxxCckxxopCwzNaygfNQ91YwpvOgPgt41WDVw8UsfSRgew4g+WFn/AHpTxQqH9J8Ew4ikP1DxCTf0lYUco8Sf9SR/iIp3u1X9qZ73R/cs56c7YGMlmkQMm9SLDRq+XNxMQTlUn50p/Vqb/wCPh6j32sqtR4r4imGXAutRhiCKqjkoCjyAsK8gc4uJJ3roV3SIRQhQ+1MZHFisHJO2SKMyyFyDlDCIxqCQNDaViPunurovZzKKz3OMWjxP2UNbRST+kTZ4FxMz92SCZ7+RVCK7QU3nQHwVM1aY1cPFNMT6S8OBdIMVJ/qxGP71lqQYWqf0qI4ygP1evyVe2l6XCNEjw8XjLNnb+zjGv61O92jtOA8033uR1GE+Q8VW8f0vxmK0z4mQH5sS+qx/rEiQj+sasMw7NwLvIKrUxVTe4N/+xUfh9mzanNFBm57pc7nzkfmfdVtlF40hvdr4qk+vTOsu7zbwH1TvDbFiUhiDI4+fIc5919B7gKkbQYDJueJuonYl7hAsOAsneIw4Ydx76c9gcrGB2hUwruLd4+ii5IypsaqlpBgrsKFdldmdhkK3ejuPimbuCj4kn91cX7X1OpSZzcfCB6p1RXauIUSKEIoQihChdm9I8Pg8RizinMRkkjWO8bnOogW1iqkHiLi3PhNd1sEs91a1pk3Mb9eHgqtYwSTopKT0j4AcnmbywuIP+St3oqn7T4FVunpfuHiEm3pJwfYuJP8A9eQf4gKd7tV/aUw4qiP1BVzpn0zixkKwRxyreWN3aQKqhY23n0iSS6qLW7amoYd4qAuEBQYnFUzScGGSVliSZ55pE1dnNr5shRGCX00zcOlSk5nucNZ+EaLtvZigaWEb0fbN7zlyyJ0tOsL1CMqatu8wyHjz58x632POkEQOHnK3GluRmuSRl7WbNJ7X8e9dLmub9ew3ts+ULY9T7VLf47/snjpJM9qBn7URB7HNOdnKTY/MCjd9a5FhfNftvTmeW77rN2kT7u39tsusxF80750UhT1gooQp7oRFfFqfoqzfhl/zVge01TLs9w4kDzn0TX6LSK81UKjZ9hwsxYpqdTYkflW5Q9o9o0KYpsqWFhIBPiVRqbNw73FxbcrJ3iTK43TGIuS8OU53feD2q8V8l9e61epECDa3DeTOuui50F0jrXix3ARppqllRt5e672wBny8BTefJDitnp0HNO/juidO9NkZI/T+3fMa6aJGGJMkYETCMMpjhKnPE+ZvaPxXy31poAgWtuG8Hibp7nOzHrXvJ3EWsLLpU1e4uxC75wptOMjWWPi6wGmlKBc8d5423XSE2HC8D9txc2TWXZyNyDrnUKli6iELHcCWz/iajNNp+Omtrb7qQVnDnGul5P6bLmTZUWrGJ2Edw6XkLSkKCGju/VuaQ0Wakad9+66UV6mgcBOhtA5Gyt/R7Z2zXIjlwkAk1IfJwHisFJJIWTUcJ59ncOL23gMfhCatGo51PXm3v49/jxWvg8ZTrDK8Q759yt+E6M4OJg8eFgR11DCJQQe8G1wa5J+NxDxldUJB5laeUDcpaqyVMdsbSXDxGRtbEAAcySeX7/dV3Z+Bfja4ostqZ4R+QrWDwrsTVFNvinGExKyIrobqwuD/AN9tV69CpQqGlUEEKGrSfSeWPEELqeIOrIwurAqw7wRYj4VG1xaQ4ahRqsp6P8ENMsxA5A4iawHdo3Ktg+0G0IjpPIKD3WjM5Ql4eguz1/8A5Y2Pe+aQ/tk1WqbWxr+1UPy+SkFJg0CgtrbLjgmZYo0jU2ICKFGo8PG9el+zmJ942exxu4SCd9uPwhcttNpZiHCbG6a1vLPRQhFCEUISc0QYWNNc0OEFWcLiqmGfmYe8birN0DhyxygkZs/4ZRY/G9eb+2LHtxFOR1ctjumTI8IXWYfGU8S3MzXeOH5xVorkFOihCKEIoQmO2NkxYqPdzKWW4YWZlIYciCpBB1PxqfDYqrhqnSUjBTXMDhDlC/yAwHbE5+9iJz/ntWgdu7QdbpD4D6KMYakNGhVPpBgNnLePD4WInk0pzNb7tybnxrq9k4DG1IrYyoY3N0P+Uad2vHgp20G8FU59iILlY47/ADSV4QNNGF9Tzsa6E0huC3cIMPW6uRoqbiR1YtqJudYXCxKFsEIiDdTK2bPn6w16lECNLcFrCnTazKGHo57MHNmza69lKqrZuzeWGd7NlZMx4V161LeefopWtqdJNs9szoOUtk2F+0uI0GVLKQgI3S2a6NY6vr1aQCw8vuo2MbkZDTltkEGWmDd99E92aou9wc/DnaxyscvNb9nlT2anisnahAIBHXMFxvlJgXbO7uT6nrIRQhWv0exXllbuQD9Zr/5a5P2uqRh6bOLp8BHqmP0V7rglEihCxhuZO8UMCQMTlTLGN4PYHXrdle379fja19Fxw0iLftve3aXioNBu+G4PqtkzA70+3ve+WiBw/wAbcdUsnWb/ALrxp2V4rW4jIt7LmxOVAsygteIcVgbaX8KBxn42vyQRuA/xvI0volcJgJ3RHTB4oxkKYQMKxEPCRnB/nASQarDFUvoI0+qtHB1r+ZntcuSJcDOGCNhcTmcHMhwxBxWWOxsPmW5mj3mlx77dr6I9zrcO6/Zv5pGQOH3eSVZgxjjG448OWRSsWTm5Km9x2eVSdMwtzA9xjTlzUfu7w/IRzInta35JU4GVmkjGCxJtxSYYYY3cu/BMT82+RrA88p7qjOJoweHCNeakGEryOPGdBwVx2BtvFRXTFYbGOgu3rHqrjKL6KVUFiAvzrdlchtjYdKqTVwph2pboD3cD5HktXC1azRlqC3fJ+PH5qwT7fgXIA5laRQ6JCjSuynk+WMEhPtGw8a5Whs7E13FrGG1jNo5XV8vaN6p/TraMkmU+r4pIUFy74eRVueZJK2UAdpsNTXaez+A9yY51az3W42HPmVv7Ex2DoT0joceRiO/RI9DdtSRsyrFNNCOuY42cRki4N1FuWpHdY+cu3tmMxjczLVB5jgfT7qxt6rhCYLoqDgJtwJ8x91ch0qwm6MwaaSIC++TDymId93y20vY9xBHMVzv/AA7UbSc5zpdFgOPefoFynTXhJ/ynisrCPEsjkCN1w0pWQnq5CF4gQLgjmNeVUhsLGkA5fMfVO6VqX/03/wC2xv8Askv/AA0v9Bxv7R4hHStVf6QbRimdcudZFuHjkjeN1GhUlXANjc2PI12Xsph8Thm1aVZsCQQZBHA6fBYe2WB2WoO71HqoRZyyGRIp3iFyZUhkZLL1iGAsQNdRcaGuldjKIMSs5uBruEgIOIGZVUNI7C6pGjOxHeFQE5fHlUtSsymJcVFSw9SqYaEv6vP/AETGf7PJ/CoffqPHyU/9Pr8PMJquLO73u6nEV8plML5Ac2Qgta2j8PnSjGUSYnySHAVwCSPMLuKYuGMUU0qrcM8cTugI5jMBluO3XTtpX4ukwwSm08FWeMwC7we1VRROj5VtmznQW8b9nhTcTRoYqgWVRLDx+fIplPpaNWGdoWVxwXSBmQF8JjAT3YWUg+I4eXnXmeM9nqzKpGHOZm4mx7jPzC6yjXLmf3BB8V0ekaZxHucXvCCwT1WXMVBALWy8gSBfxFVf6Fjf2jxH1UvStSn8oYcisBKSztEIhDIZM6XLrkAzDKFJJ5aVXbsvEurGgG9YCTcad6XpGxKRHSaPj9ji7x/KfosvBwh+Lh04SG8iKsf0HG/tHiPqk6Vqcz7bjXdhRLKZE3irFE7tk04yFF1HEBrbnVXD7OxGILhTb2bG4Ti8DVVLbe2MVirrDhcWIQSptA92KkqwJt2EEW8Na7TZGyMPg4qVTmqeQ7vr4JW1qY3qu4nDSxANLBiIlJC55IXVbnQC5FgSdBeuibXY4xKkbWYTAK8wuGllXNFBPKlyM8cLspI0IDAWNuWlBrsBiUOrsBiU22lsedAZjhsRFlHFI2HewQG5BuOVMNZkyDda+G2zTmahh1hniTEyQR6pJOjuKsP0DFZAQVj9Xbha5Oe/bz5U3pafw4eqnbtbAAAfpBBDcuhknNM37k1xGDlibLNHJFIwBYyRFDMoBGVQ1uXLSnMeHaa/NW8JjKOIJyOl1sxiM4g9UAmye7FwsrxlosPO8Y0GSF2CWUXQsAQWB566cqUVmNsVi7RxdM1A1psAIbHZ4tPEjf4bk4wSPNfcxTTAAEmONnADarew0uBT3VmN1KoOrMGpRglea+5imly6Nu4nbIfotYcLeB1pDXYN6DXYN6uno1IaOZxfr5DcWIKXuPcTXE+1tYPqUmjgT4mPRIXBwBCuVcimooQsYcakbtSSSfVrx2kGce38+2vbzwj/ABte+q44aTP+V7W7KFYXB3gtcD1rguTvPkLc7UW1n/K3HRLBiI/xvw7SbYmwQXTLkyN6uu7O5sxIkAsQxJtw2N72qOqGlhDhA4WtzUtJzhUBaZP7jPW5LTdubexWA2bh45ps+0cToGOQZTbO9hYLwLZBpYsy9hrKpszvDVs1anRsLim3QvEmHCy7Xx8x3kqhIXnI4I78I9mtgHk4uFdQFNI+J6uiczNl62qcdFNj4OFX2oMVJiwN45kMYAMjG0jKAoZnOqKLm18ooLyWhu5IGAOLt5U7g8O6xbp51gx2NJmc6MwtlzLGDoxjjyoL6aZrHUFqeobavSwbN32HM2JxuLyhlWREQKG4VOcKqlMx1IzG4IpzWl0xuTXPa2J32SO1sM+x8HBBhEfNITv8Ske8fMqd2VgGY6LmBVVUi3KlaA49YwpKbQXtabAm54DefzenfRva2Lh2fNiNos7l2tBHIqLI+ZQqIVULYu5sFIuBzt2NdE20UuKFEVSKE5d06+iYbV6PTYPZOH2bhFZpsS4immAJC5heZ2P0coyC9uEd4pFFmJMm696TbI3r4PYuHV1wqBZMTJYgbuM3VM3a7NrobglT30hCarNHOjSyYgi2GwQaOIKpa7gZZWVVBJygboAC996KVCa9FJnxErTeu4p1UktC+GEMXHeyqZIldlXwYnQX50IVQ2ZgH2vi8RjZvZYJSY7qT7VICwyqw5qTmZmH0so5E1K2oWNhu9D2tcwNIm8q17G6QetYTHFYWgghVo4VZChKLDfNlI0HcOwAdt6iQoLY8MmC2HFiMMC2IxCxNLME3jIr21CgG4RSFAsQCcxB1vID0jxnKhLeipkUx8FAnHY7FumEGMxl5zkIaJY7Jzke4iU2Ve46kqO2rFVmHa2Wuk/nJVqNXEueA9sD85rQZ9lYHFFdnZ7pgt2z4VSQDw+yzkaso5le8qT2Xpq+qJtfaEuJLQyqsMELtGMFGLIuQ2Ge1t5pZgLBbMNDzrTweGY5uc35LIx2LqNd0bbc0w2ipsjIWEiupiChSTITljWzgqbsRa40Nj2VaxTWGmc+gVLBueKoyanirv0t23iMJhsPhvWCcUyZ5sTlS6omrsAVKDM3ALjlmPZWTh6PSOg6b1uYmv0TJGpsEl0dY4TBvjMVOVxWOICSTAsyrlO6XIg5hLyFAALkjTnUL8smNFK0nKM2qW2TBhsBhPX1nkxSrFkgLqq3Mj8lsoJaWTLdje9geV6r0sOym5z26uMlSEkpPpWj4TARQOkkzYiQtinjRnLk+0lWwBIDtaMdyXA5Cn1mvcwtYYJ38Ofw3c0rYm6dbIjmihMkihMfjmCRpa+5jUHKLd0aFpG72bL2iosJhKeFp9HT04nUnih7sxlS02A3gGFwuMaAYYBZBFkaW5UFQ2cMACpzcrsTz0N7Kas96d9MkmwRwMBnnYsEkmlTIzGJ87IFChjISuXRQFAJ7KkbTJE6BPawkToFbI9uYfErh4MJicVgyAEWNMKR2ABWMsTKoW3MEDxqNMTGHYGKl2qIcRi5cThMMqYizhFBkJIjRgiqGKlTJry4dNb0u5C9wG0NpYzaDSI8uF2fFJrnjRRIkfO2dc5LkE5hYBfGltHNOtHNRu0MMNvY4NHcYHCXQ4j6xiQXEZ8gBm7Bc9opA6FPQr9CCWjrHQ8OY5/JWrobt1ZpcRh4IDDhMKiJExRlzklwxF/mjKLdpvc86RVlT/QkW38zAez9Xj3jdgcMWQeeVnJ7hl76mqxDe5TVYhvcmPSPpScSHhwoEGDLsbR8LT3YlnYjqxsbmw1YHU62qSjQnrOUlGhPWcrP0CgC4QWAALMQB4WX/LXCe1D82Py/taB8z6qd+qsdc6mIoQsXeRbMd6wjzENPnGeN94PZDh6l9K9vJEG9uO8GdNFx4BkdW/DcRGuuq7DHeWyrvLAnDZxkCb35bq9elvm58N0TqmwMszb90XmNNdFxhsQF3TrIGUOpinezGWQM2VGWwuFbUeKionta9mUmx0O88lMx7qdTMG3GrdwFri6V2pj5sUzPinV5hGqS2sow6FWa6WBuTe5sbnTuplOgGNI37+XcpK2IdUcHbv0/yvoUrtTbE+JESzSIyJc4SJFVFl9jbUWNsqkgedNp4ZrHZgZ4c7J1XFPqNykR+7lfvXUe3sQkMEImiGGwpBcbtbI8QBQMOcnGc19OIA+FM90ZrNhryUnv1Q2y3OnMeib7WxeJxE++mlLYsL7BUcIAiOCsq2ByuCSe2/I3GlPbhWtBbqToJ3cdEx2Mc4h2gGpjfw1SnSHakmOKNiZ1aFLoJkURuWZsjRG2uQ2BPiBytSNwzAZzdXT7JX4uo4RlGbWOWsqTw3TTaUSKjTjMOYdEkIF7AZwFzaWNyL68zUbsIBy811+wtkHaGHNeo6BMNgagam/OR8FDbVx02KYPiZpJXXVDoojN7goqABWH0rX0505uHYAupobAwlJjmkZiREnX4cPmpuHp3tFQB6wrW+c0KXPnlsPwpnuo4qkfZejNqh8l03T3aJFt/GPEQr/Gk91HFJ/wtS/7h8AkNmdL8dDEkUc0YRFCi8IJ07SSbljzJPMkml91bxWdtDYXuwD2uJb8l5tTpTj8RG0T4nKjCzCONULA8wW1YD7pB8aPdW8Vk+6t4pbC9MsdGixxywoiAKqLh1AAGgAF9BR7q3ij3VvFLDa2MKzA4osMRfPmjU2BTJlTkEXLyGutzqSasf09h3lcy7aVVji0tFl5sjHYnCqEw2IZIxyiZUdB5ZhmXyDW15U9+BpuMiyip7SqtEG69j2nixiGxPrOaZk3d3iUqq3vlRdMgJAJ5k2FN/p7OJT/AOqVP2hNsJvIpVnjlZZwzsZSA2fe6uGB0Kk2NuwqtuVSuwbCwM4b1CzHVG1C/ju+S7meSSZ5pXDO4UNlQIDkuAbDm1ja/co7qfQw4ozB1UeJxJrxIiF4pdZI5Y2CvESyllDC5Urex7QCbHsvS16AqiCYTcPiDRcXASktpRviGkeaTPJIVzNlFssdsseXlu9Dde3M3fTG4VraZYDrvUr8a99QVCNN25LbYnnxRviJixVGRMihAmfrMAL8Wg17LeJptLBtpzB1slq459SJAgGe9e4/FSywrFMwkSJbRRoojVDlyB+HUsik5dRYm/MCqOI2W5xbkfABk2uY0AO7nYrQwm0mOqZawgHf9fqvYem20VAX1lWt2vChb35co/Cl91bxW97s3imMHSDGLiGxPrGeYpu80kasFXNmKoosEBIF+/KL0e6t4o91bxTXAY2aGc4mKUrOxYvIQDvM5uwZeRF9QPm2FqeaDS0BPNBpaAl4NsYhMU+LVoRO6hS+4X3kC+jEAAntCr3Uz3YcUz3YcVKfy62j9fH/AGC/xo91bxR7q3immzulOOhDhMQpLuXd3iVmZjYXJFhoAFAAAAAHZR7q3ij3VvFNdtbYxWLUpiMTI0Z/m1Cxp7wgBYeDEjwpzcMwJzcM0J5s3pVjcPEkMMkKRoMqqIFsB8dT2k9ppvureKb7q3iuYelePEkkpxILSKqspjBRQl7BBpl6xueZ07qPdRxQcK3cVHbNxs8GFfCRShYZL57IM7Zxlbj59UZQbaAC3Kl92bOqX3ZvFJKLCw0A7KsKwtS6LRZcJCO9c36xzfvryvblTPtCqeceAhQu1UrWUmooQscdn3nzd9Y5EzPu2jzjibS28tXuBLs3PcN0fVcaA3L/AB3m0zGg5JJZFyjjfcZxaTM+83m9tkOnyd9KSRGvV43mZ07k6DOnWjS0RGvelEd85vl3tl3qZnyIl24k069qUF089+sRy5ppDY/jeDaSbWPJJRScMdmJTh9XYs+aRshuJdOrekBsOG7W/enEXdIv+rS1/wBK6d9JLkgAfpFmf2fsv5rT8qCdZ+OtrbkAXEf46Xv+pdM7XW1s9m3ClnyuuVeKXTrW76WTI47tbjmkAEHhadJBvokpnXJJd33OY7xwZN4smdeFNL5L6aU0kZTe283mZ3ckrQcwsM24WiINzzSskriQk23wW+S7bvd7zrcrby1OLiDJ14bon5qbCYU4qoyhT0cYm0zHyGqbgefvNz8TzqBe5YbDsw9JtJgs0R4L2hTooQihCBQmvYHtLXCQUqpoXFbQwJwtS3ZOh9F7Qs9SuCe6Dw0q5SMtXGbVpdHinc7+P3lL1Is5FCEUIRQhFCEUIRQhFCE1xWFzajQ/nUVSnmuFr7P2o6h1Kl2+Y+3JRzLbQ1VIhdWx7XtDmmQV5SJyKEIoQihCKEIoQihCKEINKha9s+LLFGv0UUfAAV47i6nSYio/i4nzUBTiq6RFC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data:image/jpeg;base64,/9j/4AAQSkZJRgABAQAAAQABAAD/2wCEAAkGBxQTEhUUExQVFRUXGR4YGRUYFxwcHRsdGBggFxoaIB8cJCggHBolGxkcITEiJSkrLi4uGR8zODMsNygtLisBCgoKDg0OGxAQGzckICQ0MS40LCw0Mi4sNDAsNy8sLCwsLCwsLC8sNCwsLCwsLCwsLCwsLCwsLCwsLCwsLCwsLP/AABEIAKgBKwMBEQACEQEDEQH/xAAcAAABBQEBAQAAAAAAAAAAAAAAAwQFBgcCAQj/xABPEAACAQIDBAYFCAUICQQDAAABAgMAEQQSIQUTIjEGMkFRYXEHFCOBkTNCUlNicqGxJJKiwdEWQ1SCk6OywhWDlMPS0+Hw8WNkc4QXNET/xAAcAQABBQEBAQAAAAAAAAAAAAAAAQIDBAUGBwj/xAA+EQABAwIDBAcHAwQABgMAAAABAAIRAyEEEjEFQVFhEyIycZGhwQYUgbHR4fBCUmIVI4LxFjNDU3KDNKLC/9oADAMBAAIRAxEAPwCkxsuVONslxkfMcztmPC2nVvpWgIgXsvQ2OZkYQ85JGV0nM50nqutovVY3bXiAXeLmNoxlPEmnPypfw8u5KHHM6dYGcSYYIN2W17l4G0SxJuPZXY+19n/OafnScPLn3pA6zIMz2Lnr9X9dvmiRxZ7sQovvGzG8ZyjRNOVBNj58u5I9wyvlxy3zmTLDAsy2i7dmzdmexyR5jlZbjibTrUt558FI5z88Dt3ytk5XNkdZ1tVxnW3Xbd5vlLnPn3nU5dTspJEa247+5MzsyznOSe1JzZs3Z07O5dqzZuzPYZo8xyquY8a6dalvPPgntc/pI/XaWycobJ6wtqusNjCqx5ZGy6btixvISDo4typWvLQIPdz71n4jA4PF02CsM7bZHGczjBs4xIHgpOHpAR11Xg+VsTwcObTTiqduJI1Gmq5rG+yNBwJw78pb2wZcG2mxiT5qUh2nE2UBgC4uoOhOl6sNrMMXXM43YGOwpEszB1wW3kd2o+ITypVjEQYKKEIoQonacl2t3fvqpWdLoXrXsVgegwBrHWoZ+AsPU/FM6iXYooQihCKEIoUVak2rTNN2hso9QNBlGlvZXS0I4vaDT3++ovyOHNed1KZpvLHC4tHDmuQR4G4Fm4P0ngOh7rctaPzvUf53r1iO8C17twfo/ANB+VH53I/O5DdoyA3zERXT2/L2h/Oj4fDjzS/D4cea9Zhqc9hqN/wXTjHsuXKj4/H0R8fj6IHO2QA3vuLpZRnPtfPto+Hw9UfD4eq5jYcJzgglQJrpeY3b2R091A7/AI8eSQd/x48kA+QsBdbp+jcB4hprR+dyPzuT7ZOGzuPojiLcJ34ygBjYaa1LRZmdy+aobSr9FhzGpt3zvVmrQXIIoQihCKELwmkJAElAE2CdLgLpIZY2eNQ6vhsl3xC5FZTAwYGwJ1I7iK4LbG3TiHijh3Q2xzzAmT2xGnAfErpMBs8UhnqDrcOHcpSaN95cMgmAcRYox+zw8edP0eQZ7GW2lzr+/l2luWCOraWzdxg9YW0Wqm2Kgj3TruskGZj6q6kSGYT3GJzZ77okaDl+VaWyqL8RjabJk2lw0yBt2RGu6VVxlXoqDneHed6i69UXIIoQqWufNrbeWGfr5Mlz1ftWrKvPPyXurelz3jPbN2suWT2f5QuE5Ja+XTdde+bKb7z7NIN3l90xvZZHZtk7UzB7fJem9nv3e2tn04P5ul4+f2SnNDs3/s7X7f8ApobNdbdax3PXtbKPlPHzov8AT7oOeWx2r5O1EQP+Zz7/AJrmS2V+tu7nP18+fMOr9jypDEHh5/BNflyPmcknN2s2aR2f49yV48/ZvbfbyZM/wz2pbzz8oUv93pd3SR/LJlzeGaPyEmlrJ1t3mGTr58+Y9b7HnSWgcPOVE3LlZrkkZe1mzSe1/Hv+i6Ga5vbPYb22fLlsfk/tUt/jv+yeOkkz2oGftREHsc1yL2S3d7G+fXg/nKOHl900ZoZH/r7X7f8AqIfk975dd717g5R8n4Uh3+f2Q7svns3z9qZgdjkpXZkUzG4bKBcKeIrkuLXB5va9T0m1CZBj5f7XNe0lfAUmH3qm19UzkAns2gvNiD8e5WKry8zJBMhcu1gSeygmBKlw2HdiKzKLNXEDxUC7XJPfVGZuvf8AD0W0KTaTNGgAfCy5pFMihCKEIoQihCbYsgFbnLdgBY2ztrZDoeE0x359FyO36AZWbUH6vmE2z9a5sQBvFzD2AyHVNOdN4+fLuWB+Hl3L0t1bG5IO7XMLTjINX0o/Bz70s/bn3rx3Fn4yFBbPJm1ibTgXTl2UEi9/jw5JCRBv8eHJKFjmtlGexIhzDKy5x7Q6dalvPPh6pd/Ph6rhXWwO8OTMLTZuItnPszp1eykkcbcfREjjbj6L1GN+QD2XPFm4Yl4uNdOt20b+fDhzRefThzXKPolmuDbdtm1mOQ6PpoPOidPLn3pJ08uferHsXDFUzNcF7Ere4XhAyr4afjV6gyGyd65ba9fpK+QaN+e/6KRqdZSKEIoQvGawudAO2kJhAEp1hcLfiexUg5ITumXGo8JbJGS2hHaf+tcHtvbZxBNCgYaNXdYFpB1dbTgPidy6TZ+A6IdJU7XD83p9MvM51UoHCYjJDbZo3S+ybi4ieXv7ta5lvCJmJbLv7lz1hZan53IxES+0XcBlZnZsDlhzYts8f6WDm0Hbb/pQ1zrHPBEdfrdSx6miPyE02rlLgmRMRIM6mdVQEJvGIg4SdEI17zXZeyeGcGPrFpaDADTPAEuv+63gsLbFa7aY7/p6pnXYrERQhUeNVypZW3eYZEs2ZWzHibW+W/fWSIgcF7ixrMjIackjK2HZg6Td19O9dBTdr9aw3ps1nGU6Jrz8qX8P2Tg10ukdaBnMGHCDZl9e5cnQJZT3QjKxKEpaz66knSmkwJ8OXeoqr20abahEBo6lj1er+u6mG6JY03HqWIyvcyDJqxIAupzcI0qPpmeOqzjtfBkFpnK6c4g3MAWvbRet0W2hqwwc2cXCNuzYKSNCM2psOdHTN13pXbaw8l4d1xIaYMBsixE3NtUfyRxnV9SxG7vmy5OLPnzZr5uXhR0rNNyT+rYHsXyaxBnNMzM6ckL0W2hcN6nNnNg7bs2Kgk2AzaGx50vTt13pRtrDyHl3XMBxgwWybATY80L0SxoAAwWIypYxjIbqQDqTm4hrypOmZpw0SN2vggA0TlbGUQZBvre45Lz+SeO1vg5+P5XgPFw24eLho6Zvjqj+sYQzJ7Xbsb2jq3snOC6K4rMGkweJsmkYVOQIAIPFqdKeytSmXbtFR2htwtYPdBLhIaTIyiALgnrHvsptNm4kCwwWKA/+Mfxq2MbRFh8lwNTB4qq8vfdxuSTcle+oYr+h4r+zH8aX36imf06vw80w23HNFEWlw88SXALugCjMQBc37SQPfTH4ym4ZQuh9mMMzD49tXEmI039Y2vwtKhlYEXBBHeKSV601zXCWmQrHsLoNjMVCk6nDpHIodMzuWKnUEgLYXGvM86qHFcAuSre1BDiKdO3En7eqk/8A8XYv6/D/AKr0nvTuCh/4orf9seJTTEejjaC9UYaQeErKfgyW/GlGK4hTU/ak/rpeB+yhcf0fxkNzLhJgB85AJR5+yLEDzAqQYlh1WhR9o8G/tS3vH0lM9noJScrDhNm11B7iOYPnVmkBU0Kg2v7T4XA0ppnO86Aad7ju7tT5qVnwoMZUC2nvv/GrLqYywF5h/Vq9bGDE13STY8ADuA3QqqraJYm2m5uWu5yG4k05Vn8PL7rqAbDy596HbR7kgC++ILXQ5B8npyo4+f2Rx8/su2LXFrZ7Nulu2Vl4dX061Leee77pbzz3fdcOy5W4m3WY5mu2cPnHCNOpSSI5ecpJEcvNSGD2VjJRvYcNLLxbs5LmOyvqRcjjA/GmOrBpvr5Jjqoab6+SWXotjhZfU8XlSzK3zmYXJDa6rrypvTM0SdMzRCdGcfoTgsSC9hIANEGUi8euhoFdu/fr9kx9eGkt1VhXZ2JAAGCxVhp8mP8Aiq977RC5c7PxBMn5r31DFf0PFf2Y/jR79SSf06vw80eoYr+h4r+zH8aPfqSP6dX4eaPUMV/Q8V/Zj+NHv1FH9Or8PNK4PBYgMWfB4wZOJQI0ImBVg0TA9UEka1z+2quJxTehoRkOpNjqINuHBaeAwbaPXqdpOgk9l/QcWuYWUCKO2BtDk9jpxXPlpXOf0jEydDHM/wBy89a9lqdIPzcvJVnIc+oYpgMwaExR5cZmRVEkxtwtcXtryHlQ3ZGJkXG68mWXJht7o6Rv5vSSbRicOwxGQXfNimMSy4M7xB6qEK3yEi1+XxFUX4erTdkNOTYZLkPsetM6p0g3n4priSpdyiqilibKABqbk6dpOpPea9P2bhjhsJTpOMkAT371x+Kq9LWc/iUnV5QIoQqSim98wLaZpcoyyC54Brz7KyvyePJe5ta7NOYZrS+BDhJ6gvruXKoLLw2AtkTKLwnKeJteVJ+dya1ghoDbCMrYE0zBu66e7DwxfFYZAQC+IhDtlFpQGUkrroAAajq9g/krO2sSzCvIME5cxgdewu2+5fTVU1xqKEIoQihCKEIoQihCKEIoQs99LWIV/VsM1irM0zqRcFYlygHwzyKf6tWsHTD6l9AqWPqFlK2pssewSEwsYwAZWYooFheRssYA7Pm1NMMLhvn7L0LZjTgtjZzrBPxNh6L6b2dhBFFHEvVjRUHkoCj8qz1xScUIRQhFCFE7a6NYXFazwI7DlJbK6/ddbOvuNKCQZCQgEQVSdr9AJ4rthZPWE+pmIDjwWQABvJxf7VXaWOe2zrjzWfW2dTfdlj5LM9prlmlXK8bWvNHIHDgZSLIO+45robggmpHPY8ks36rWwJf0WV+oseY3EfBNrHgtzsdzfPYDIPlfHzpOHl91c4eX3XjgZX0bJdt6OPMW01T7HlQdDw3/AGSHQ8N/2ShD5+ze2OU8WTJnGh+3alvPPyhOvPPyhbf6J8ME2XBa/GZJNe55WYfgRWe7tFZ7u0Vb6amooQihCKEIoQihCKEIoQo7pHtL1bCzz891Gzgd5CkqPMmw99CFgux8PFFilSybxMMSeEXkeRlQsxtqQAza9pFW8VhekrUaLRZpDnH/AMbjxMLHZiHCjUqk62Hx+ynK21kooQihCo6KOEZALWO54PZan2n76yR3fDhzXuLWjqjJER/b6vUuev6oXzBvbj4Pb8J4fDuo/O9A0mZmOt1f7tj1fRWL0d4bPtPCDSyMz5OH2QWBuHTvYqfdUNfsj5cFjbcIGHa3mOrbqdXs246r6FqquVRQhFCEUIRQhFCEUIRQhFCFiHpR2kWxOLZSfZomFT7zDMxHvlAP3Kv4cZaL37zb88VQrMNfFUqA4/NRnRDZ4kxuChAuokDnwECmUHyzIo99JX6tPKvSPaBwoYFtFu8gfAX9AvoKqK4ZFCEUIRQhFCEUIUH0q6KYfHx5Zls6/JzLpJGe9W/cdD3UoMGQlBgyFgfSvYc2zpTFihnilzETIptPw2A5+zkGlx/5qwysDZ3+1YZWBs7/AGm7Kcw5Z7Nu3y8Ma8PA+vWqxBn8t3qxefy3eksRlEbko27BJaLKczMHB3g16nbSGINrcPVIYg2tw9V9GdC8Lutn4SM81gjB88gv+NZ6z1M0IRQhFCEUIRQhFCEUIRQhUn0q4q2HhgHOaZb/AHIvbN7roq/1qnwrM1UD8sq2MqZKLj8PFZpsSTPvpPpzMAfsxgRr7rhj/WrRw7M1Z9Y7+qO4a+J+SxsS7LTZS4CT3n7KSq8qaKEIoQqPG4spz3BIAmut5Dmb2Z05Vkjv+PHkvcGObDTnsSIfIl5k9Q20Qp8ACAMyXW0AyniXTnR+dyUHlBES2R/asesLK7eh2EttHNYFUw7MJLgl8xjUMbdtriq9c6fPiue27UtTaBbXNaXWAkx4LcarrnUUIRQhFCEUIRQhFCEUIXE8oRWZjZVBJPcALk/ChC+bdqYgymEtfNM74pwezMS4B8jIB/VrUy5abGfH88VN7M0PedqmodG+lgrr6I8Lnx0sn1MAX3zvp77Qn41VxRuAui9qK01WU+AJ8f8AS2Cqq5dFCEUIRQhFCEUIRQhRfSbYMOOw74edbo40ParDquvcwP8ADkaEL5sxOy5MHNLhJ1z5GYFQo9qdGBue9LOPAkc1NW6RtG71U1CrJLD4cV7jYiysoIZ2BQSgLoGcLuefPW16kqdknz9FYqWaT5+i+o4Ywqqo5AAD3C1UFRXdCEUIRQhFCEUIRQhFCEUIWRelbalsU57MLhjb78xzW87Rx/rVewfVa+pwCzsd13MpcT+eqgtk4bdQxp2qgB87a/jetSkzIwNWNWfnqF3FO6kUaKEIoQqUrNm7M9hnjzHKi3PGunWrKvPPgvdGufng9u2ZsnK1snrNtqk0cWSzErpumLG8pynR9OVIDYeXPvUbXjKyHGLZDJl5g2fbRX30O4+CHE4t554omKRKFeRVAPEXCZrcPU5d9Va/aXLbccTiYJuAJG4Hg3loVrsW2cO3VnhbykU/kahWMnaTKeTA+RBoQu6EIoQihCKEIoQihCq3pMxeTZ8qDrT5YB5TMEf4Rlz7qfTZneG8VHVfkYXcFiUzZ8TK3YgWIe4Zm/FgPdWm8zVJ4WXT+w+Fy4d9c/qMfnktW9DeEthp5vrZyB92JRHb9cP8azqxl5VHbVbpMbUPC3h95WgVEspFCEUIXhNtaEKq9FOncGNfd5WikYFo1cgiVB89GGh0sSpsRflbWnupuaASNUxlRryQ06aq10xPRQhFCFkfps2PmkilTR3jdb9ueAiSI/BpB5GrGHBdLeU/EKtiH9GW1BuMfArPdizo02GZ2WFGmidkZlAyidHaYns0B599SVHTTnTl6rUqGWcOXqvouHpDhH6uKw7eUqH8jVNVE8ixkbdV0byYH8qEJcGhCKEIoQihCKEIoQihC+eukOK9YmLf0nFF/OKE8PuKRJ+tWpRZFJjf3GfgL+gWNXqTWe/9oj4m3qVLVpLKRQhFCEUIVHjIypq27zDIePPnzHrfY86yREDh5/Fe4sLcjInJIy9rNmk9r+Peuxmu1+tYb22ewGU/J+PlS3+v2Thnl09qBn7URB7HPu+aRxMGdVGvfCeK9wt7vp3imkSB5fdV8VhW4miKT9COp2v2/rTuHZLuVXeMWawtkjbU6fOXvpXnIwve6wEnT6Kg72SwTWZnEiBJg25q9bG6DJhNoYBxJnZpmBG6jW2XDyuTdFBtdQNe+uX2dtqpjqrmFoAAmd+tpXJvw7KZlhMcyStlrYTUUIRQhV/p9jDFs7FMpysYyinuaX2Se/M4pWjMQE1zsrSeCwnGGTfPHEwVYwoJYyMSxFzycW0t8a0qlNuctaBbkq2z8O/EUs7nkJMpifrV/vv+ZTej5Dw+61cLsV+Iqim2obrxTiAQc8ZI1GZZGsbWuM0hANiRfxNK1paZAHh91ru9jHOEOrmEphYN2rFjcks7Na1ySWPkKcBAv3rRbiKezMMMLQOZw1O7/a3f0f4Hc7OwqEWbdh2H2pPaN+0xrMJkyuPe4vcXHU3VgpE1FCEUIVd9IG0DDgJyps7gRIftSkRg+7Nf3U5jczg3imVH5Gl3BZZ0M2ecRtVVjXhwgjJfsjUEuQOzM9kS30d53VLtDM6u0A9Vo8Tu+vgqmzmxSLjq4rdagV5FCEUIWXelPaatiI47i2HieSQ9zSABB55FckdzL31dwTYLnnQBZ20HS1tMakrI9nMu4S72SwzS34kbMPZgW6tKyMgv8fRb7IyCT8fRPMDs3O+7zmM3LtGCrAKWPEMynmezxqWnTLnZZjl+BZm0WUaTDUcOsd0p9P0XWxJkvYE8UMJ/yVYdhba+Q+ixG4w6Bvmfqt36DQZNnYNTzGHiv/ZisRdApyhCKEIoQsC6aYxpMVO6NdpMVuEuzZVWJRG2isNLxOfM1oUaTeiBi5MX/OSy8RVd0zhJAaJt+c0w/wBF4nsnT4Sj8pase6Hl4fdVffR/Lx+yP9GYn69P77/mUe6Hl4fdHvo/l4/ZOMBs11kV5HQ5EKIqIVCgkXOpPYoFTspODgXHSwhV6lZpaWtBuZMmVK1Oq6KEIoQihCpSq2bs3lhnezZWW54V161ZV55r3RrameTGe2Z0HKWybNvquI4xZLKcotuls10OU6vrypANPLl3pjGDKwNb1bZBBlpg3ffRP8LBluTbO1i5F7EgW0B5VI1sX3rSoUOjlx7TozETBIEWB0Vw6A7NzzGUjhj5fePL4C5+Fcz7UY7osOKDTd/yGvibeKydvYro6IpDV3yH1+quya7Qwi9yTyfBUj/3lYfs03+5UdyA8f8AS4itoFcq65V0UIRQhUj0r4j2GHh+txC3+7ErTX/WRB76sYVuaq1Vca/LQcfy6yDANmM0n05W+CnIPwWrgMlzuJ+y0tnU8mHaE4c05djsOkGtfXdYaep9F6qUKLaG1zUmnRsOO893BczYfeZYhf2rpFp/6rhPya9R1TDCudqmGFfRqIAABoALD3VmrNXVCEUIRQhQHS3o168sSGZ4kjk3hyBbsQpUC7XAtmPYezlanNcWmRqmvY17crtE+2FsSHCR7qBMq3zMbkszHmzMdWY25nuFISSZKUAAQFI0iVFCFUul3TRMPeHDgTYr6N+CK/zpCOXgg4m8BciWlRdVMNUNfEMotl3gsV23MZEkuzvGXJxOKt15DqUFuZ0FwBZQAoq0+tRafdmOuBJ4/kqDBYZ9ap7xWsNw/PzekCWz6W3ljlS7ZCmccR069qfeefkt688/JT+xcJkiDcZD3ZWe9yMx7+y9/dap8HUpPDsjpIMHiDwK5nbVUmo1m4eZKdYtgIZpGYqEiLplyOJs0b3QjUpY5dTasjalbF4j+zh2HJ+pxluhGkxI10me7VuBp0aRDqjusdBrrx/LLbNmw5IY0+iir8FApq105oQihCSxU4RGc8lUsfIC5oQvnbDkvLhc3PJJiHH2pCP3yNWzTbBpt4CfzxWBVfIqv4kD19Ap+rqoIoQihCKEIoQihCKEKl4bDAheDKg1WMgAowJOY6637vGsprZ3W4cF7rQw7XtbDIYLhhAlpBPWN9+4J9DCFuebG2ZrAFrCwvapAIWhSotZLv1GJO8xxSoFKTClWsdHdm7iBEtxdZ/vHn8NB7q8o2vjffMW6oNNB3D66/Fef7RxXvOIc/doO4fXVONmJm2mp+rwr/3syf8AKrb9mm9SoeY9fqsmtqFcK6ZQooQihCyz0sY8DExi+kGGklYeMrBV/CF/jV3BWc5/AfnyWftC7Ws4n8+az7ZsDJFGrAhgoJB0NyMx/OpaLg6mCDK6OkMrAE4tUiuPxL3Um0hZo3cTxP5Ze0KspfoXhd7tHCr2KzTN5RobftslV8SerCr4k9WFulUVRRQhFCEUIRQhFCFS9qekeBGdIYpp3RmRjl3aKymzAtJY6HtUNU1PD1KglotxUFXE0qRhxvwVG2p07xWLYxI5F9DBggzv3WebTKPEZPOlqnC4YZsRUHcoOlxFa1Jkcz9P9pXZHQqaUD1m2Hh5+rxNd3vqd5IOV+0Lcn6Vc3tH2r6pp4MQOP2+vmrFDZoDs9U5nK1bY2IrYNoIFRMq+yW3CGXVeXYeR8zXN7P2g+hjG13Gb3ngdfr8FqC2iyfZmzjPIsKhgjuVa+cOHzglh9gAE+6vSsXiWYeg+seyBPed3iU/dy9fotlxOzo3jEZHCBZbc1sLC1eZ4PamJwuIOIYbk3G4zcg/llVxGHZXZlf/AKVC6R7MeMbtuUjIit2HPIqfHi5V6fhdq0NoYR1Smbxdu8H6cDvXNtwlShiWtdxseK26qa3UUIRQhVv0i4rd7OxNjYum6B8ZmEQ/x05jczgOKa92VpdwWPYEXxU7DkixxD3Auf8AEK3GXquPCB6rnKlqLBxk+norBj9nvFbONCLg9nLl5iquztq4fHh3Qm7SQQdeR7juPqjEYSpQjONd/omtaSrIoQihCKEATYLiKUNe3ZpemtcDop6+GfQy57EiY+q7pygVdrPX0WihCn+hezd7iASOGPiPn80fHX3Vhe0WO92wha09Z9h6nw+ayNs4rocOQNXW+v5zWm15muHTfo2hO0MU3YsECDzLTMfzWu19nWxhSeLj8gq1btK21vKJFCEUIWHekKTf4zFKPnywYRfEWXN8DLJ8KsuqdDgqtX8ss+p18YxvC/55K9bW2JFOtmWxAsrjmP4jwNeabP2riME6aZsdWnQ/TvC6AEhUHbWwJcObkZo+xxy94+aa9B2btrD44Q05X/tPpx+fJShwKia10quXokwubGTyW0ihVAfGVyx/CJfjVPFHrAKlij1gFrNVVWRQhFCEUIRQhFCFk/pd6IZbbQgRHEbh8Rh36kgtYyEd4Fs3gAfm6pUa6pTNMOIneNx4psAOzxdT3RjHwTYZJMOojQ6GMKFyMNGQgaAg6V5vjaFWjWdTrXcN/qrzHBzZClaqpyKEKvbO6NrHjZcSQCWW0f2Q5u4/WHP7VbWL2qa+BpYc6t1PIdn85JTdWGsVIojpHFnXDp34rD/szq5/ZU1s7BJGNbB3H5fVR1gMqvld0qqKEIoQqN6VsR7LDRfWThj92JGf/Hkqzg25qwVTHOy0Hc7Kg9BcPvXLdkkzyH7qtlHusgHvo2ni/dtn1qw1Mgd56o8NVn06PSYmnT3ACfhcrTcTh1kUq4uD/wB/GvKsLiauFqirRMOH5B4g7wumq0mVWlrxIKpW19lNC3eh5N+4+NerbF23S2jTjSoNW+o4j5b1yeNwL8M7i06H0Kj63FSXLuALmkJAElSUaL6z8jBJUbicUW0Ggqq+oXLrcBsxmG6zru48O76p3s8cHvqaj2VibadOKjgB9fVOalWSq62hsQQdbA2uQDbNbuPfVAggwV7rsnbGH2lTzUj1hq3ePr3opFrLUOh+zdzh1uOJ+Nvf1R8PzNeY+0GO95xhA7LOqPU+PyXC7XxXT4gxo2w9fNTlYiykn0ON58e3dLHH+rh0b/Oa7zYbMuCaeMnzj0VWr2laa11GihC8JoQsH2MfWMdhW5iSefFk+HEyfjIg91Qe0FXodl5f3ev2VLBjPjHu4W/PBapXma214ygix1B7KUEgyEKpbc6Hq13w9lP1Z6p8j83y5eVddsv2nfTini7j928d439+vepA/ipj0S7PaOHEs4sz4hl5g2ESLHa47mD/AI10z6rapzsMg6HkqVZ2Z5V7pqiRQhFCFBdKulEWAELTBiskmQlRfIoUs0hH0FsL276UNJ0TXODdVOA31FInL2hC4ljDKVYAqwIIPIg6EUIWKdDWOD2hJhbndyNLFYn+cwzHdt5vABfvKisb2lwgqYVmJAuLHu0+nmo8JUy1X0viPitJrhVpLwm3OlAJ0SgE6L0UiRFCFGbS1xOATvxJJ8kw0z/mBW/7OsnEuPBp+YUVbsq8V2irIoQihCyf0s7QAxQ1/wD18K7keMzae/2P41dwfVzv4BZ+P62SnxP58176N9n5IFJ5qip77Bm/G1cx7X4nLTo4Uf8AkfkP/wBKTZbM9WpW5wPn9Fcq4ZbS4miDKVYXB5g1JRrVKNQVKZhw0ITXsa9pa4SCqJ0iwq4ZrBgQ2qrfiHn4eNeq7E20cfQLnthzbH9p5g/MblgP2LUNWGHq8Tu5c+Src0pY3NabnFxuuhwuFp4dmVg+O8pOmKwpbCCyL5Vdp9kLiNpOzYp55x4WS1PVJQE2UhryDLcg4m6XjOdfYWty7L1UdBmT8bWvotLDYith6jalGWuGgE3t2vsn/R/BiXExxSZUJJYxlwTkUkA6cw1gPfWXtfEPw2EqVGDrAaakTbN3DVehYP2sZXwxa+1SIBiGuJ4cCNYPw5azXkqx17QhHQYXTEv9PFSfsZYv93Xoeym5cHTHL53VSp2irLWgmIoQofpjjjDgcTIvWWJ8v3itl/aIpQJMJCQBJWXdAsIPXZLcsPho4h4GVif8MQrH9squVtKiO/w/2q2yGy1zzvK0SuDWwihC8LW1PIa0ISvo/jts+BrWMqmc353nczH/AB16fSp9HTazgAPCypEyZVhqRIihCKELJPStiWlxi4eMZpFgMcafSlxJsBb7Kxgk9gYmreGIY1zzwgfFUsWDUcymOMnuC1TA4fdxol75FVb9+UAfuqorqXoQkcXiUiRpJGCoilmY8gFFyT7qELC9nTmXH4V24WlxE2JIOhVWD5VPjZ0W3fUe3mlmyyyJJv6+QVLBHpcW940FlqteYLbSc0KupVgGU6EHkafTqvpOD2GCN4T2Pcxwc0wQs66SdGpsJeXCNIYO2FGsUJa5e/Mgf999dtsva+HxhFLFMGfmBB8dDy37uC3MFjKVRwbUYCf2w0AkmS6Tv5aFV/C9KsWqqBi2K3FpTuyJDc+zF+3srXqbGwFTWmO8WnlaFb9xwz2tBIIkdcZQHGT1BEdytfo/29NjNpQrMy3iikl3YC3QlVj1K87hzUNLZeGwby+iCCRBEzCwdr4alRy5bE6smS3v71sdWViooQihCwb0j4reYjF3IAaeLDgn6KBA37RkrQoNigZ/UQFmVyXYkAXygn47vRaHsGJVhRQQTa5sQdW1/wCnurzTb+JNfH1HnQGB3Nt56/Fa+CoOoUWscIOpniVI1jq0qx0i6VLFeOGzSci3zV/i3h/4rqNj+zr8RFXEdVm4bz9B5ndxT2snVUSeZnYsxLMdSTzNd9SpMpMDGCANwUqTp6EUJVNRiwA8KvN0Xn9d2eq53En5rqnKJQjM2e2Vd5YlYM4yOmce1bhtn7arGZ58NxHFWgBl1tx3gxoL6JNZFsDvW3WbTEZ+MvvfkurfJ2UkiNbcd+uncnQZ0v8At3RHa11V06OdLj8libCQC7Wa+RTexY2Fxpz5i/vrjNs+zIfNbCCHalm7vb9NOC1cJtHLDaplugd6H6q5xOGAZSCCLgg3BB5EHurgyCLFbaU9H6WwSn6cs8n6+Ikb99el4QZaDB/EfJUnalWOrCRFCFTfSpiLYRIr2M08a+5Dvm/CMj31Nh25qrQq+KflouPL52Vc9G8V0xM31mIYD7sSrEPxDVxftXW6THZf2hWNnMyYdoVwrmleRQhRXSqZkweIKdfdMqfeYZE/aIq1gaYqYmmw7yEjjDSrpgsOI40jXkihR5KLD8q9JVJLUIRQhFCFH4fYkCTyYlY138lg0p1awAUKCeqtgNBYdtCFIUITbaOPigjaSZ1jRebMbD/z4UIWR9OemfrK2OaLBgghCPaYhgbrdeYS9iE5k2JsBar9HDhg6Sr8As2viXVT0NC5O9Q3QqF5cck0osxvZfoIqkhfO+pPf5Vm7fqEYCq92pAHwJAWzg8IMNSjetZry9TooQihCo3SnoQGJlwyi+l4NAnO5dNNH15cj4V1eyPaE0oo4m7dzuHfx79Vr4DaRpEMqXbYDSG37WhuJTT0M4UjaExIN48Nkzt1mzyLfMLAggxka111VwdBaZEa8VX264F9MC4jtWl3M90QtpqFYSKELl2ABJ5DU+6hC+Zds4gy+rsFzmWSTFMpIHyjF76929/CtIiKdNoHP88U/wBnqbq203PDc2Xdppab8NU1ikAysJDa4yz5lzOcx9ny5U2xFzbjx5Lvw5hDTnkEiHyJcZPUNtE+i2ziBcCaRbgB4xLpEpB4h31WOCwxdmNNs9wtz0UfQUnE5mCbZm9XqCD1ha6Rw2JN0Bfh0CNdTveG57NLVbDtL/dU6+EwzaWbQAdUz27Tpug+Kk6kWGihC6QXIHeaUaplR2VhdwBU1V9eeooSqBd1yvxvuc5zvd94JN4OFdPk76aVVJEG9t+szO7krgBkW60WFoiNTzSoZ9783f5dUu+63e86w0tvLUvWzfy4XiJ+abDcn8eNpmNO5IROuSOzPusy7p7ybxnzNwyaX3d+/SmgiBe27WZ58k4g5nWGbeLQBbTmpzYPSOXDswbiC5Wnju2WMZCbw3Gt7AleXkTesHbGwaWPl7erVGpvGmnPv1HPRXcJjTQhpuwzGk699lq3QRCNnYS/Mwox82UMfxNK0Q0BapU7TkIoQs29K2MtPhk7I45Z28Oqi/gZPhV3Ajrl3ALP2if7YbxKV6BYXd7PwwPNk3jfelJkP4tXl21a3S4yo/n8rLbpNysAU/VBPRQhRPSBc/q8X1mKgHmI5BOw/ViatjYVPNjGngCfKPVR1T1Ve67tVUUIRQhFCFF7Z6Q4XCj286Rk8lJu5+6guzHyBpQCbBISAJKpW3PSaQp9XiEa/X4k5B5rEDnbyYp76stwjyJf1RzVR+NYDlZ1jy+qzvaO3pcTJnu+IkHVmm4Ikv8AVxi3xAue1jVlgYz/AJYk8T6JGYTE4q9Q5W8Am8OE4t5Ixkk+keQ8FHJR+NOgk5nGT+aLaw2Ep0GwwK3dAo74kn6MZPxIH8a5v2qqZcEG8XDyk+infotCrztQooQihCKEJp0YjB2ljGAtaDDrfvJedj77Zfwrt/Z6fdLnefRV67iSAdyuFbihRQhQPTzGGLZ2KdTZt0yIftyDdp+0wpQJMJHHKCSvn3bJAxBUsVSKOOMMpsQxa4XQHQiwNadeOkjcAAtH2RpgU6laoS0EgSNZkQNDY70mrNm7N5YZo8xyquY8a6damXnnw9V2zXPzx+u0tk5Q2T1hbVcRuMqWYlSRu2zG8hs3C+nLzpBoPLn3qNj25WEOJbbKZMvMGz7aJfAk7zTVhbeKSbR8GgTTtpzdfny7lVx1Qii8C56ocJs2wgMtv3qVqRc6ihCkujkWbFQj7YP6vF+6s3bNTJgKx/iR429UjtFbdu7CteSIac2QfmP4Vjez/tLMYbFm+jXn5O9D4rmdobMiatEd49R9FXK7tYShmEmfs31jkaz7sR5xo2tt5aq/Wzc92sRz5q0MuX+O/SZjdySahco4X3GcWW0m83m95nX5Om2j+PxmZ+Sdef5RyiI+aUjEmY3tvrLvWAfIUu2ia9e1KM089+sRy5ppyxbs7tJnnyTWceyFlcpl/R1AfOG3bX3mvK/K9NPZHDdrOm9PHaN7/q0jUaLXdk9PdnRwxxCckxxopCwzNaygfNQ91YwpvOgPgt41WDVw8UsfSRgew4g+WFn/AHpTxQqH9J8Ew4ikP1DxCTf0lYUco8Sf9SR/iIp3u1X9qZ73R/cs56c7YGMlmkQMm9SLDRq+XNxMQTlUn50p/Vqb/wCPh6j32sqtR4r4imGXAutRhiCKqjkoCjyAsK8gc4uJJ3roV3SIRQhQ+1MZHFisHJO2SKMyyFyDlDCIxqCQNDaViPunurovZzKKz3OMWjxP2UNbRST+kTZ4FxMz92SCZ7+RVCK7QU3nQHwVM1aY1cPFNMT6S8OBdIMVJ/qxGP71lqQYWqf0qI4ygP1evyVe2l6XCNEjw8XjLNnb+zjGv61O92jtOA8033uR1GE+Q8VW8f0vxmK0z4mQH5sS+qx/rEiQj+sasMw7NwLvIKrUxVTe4N/+xUfh9mzanNFBm57pc7nzkfmfdVtlF40hvdr4qk+vTOsu7zbwH1TvDbFiUhiDI4+fIc5919B7gKkbQYDJueJuonYl7hAsOAsneIw4Ydx76c9gcrGB2hUwruLd4+ii5IypsaqlpBgrsKFdldmdhkK3ejuPimbuCj4kn91cX7X1OpSZzcfCB6p1RXauIUSKEIoQihChdm9I8Pg8RizinMRkkjWO8bnOogW1iqkHiLi3PhNd1sEs91a1pk3Mb9eHgqtYwSTopKT0j4AcnmbywuIP+St3oqn7T4FVunpfuHiEm3pJwfYuJP8A9eQf4gKd7tV/aUw4qiP1BVzpn0zixkKwRxyreWN3aQKqhY23n0iSS6qLW7amoYd4qAuEBQYnFUzScGGSVliSZ55pE1dnNr5shRGCX00zcOlSk5nucNZ+EaLtvZigaWEb0fbN7zlyyJ0tOsL1CMqatu8wyHjz58x632POkEQOHnK3GluRmuSRl7WbNJ7X8e9dLmub9ew3ts+ULY9T7VLf47/snjpJM9qBn7URB7HNOdnKTY/MCjd9a5FhfNftvTmeW77rN2kT7u39tsusxF80750UhT1gooQp7oRFfFqfoqzfhl/zVge01TLs9w4kDzn0TX6LSK81UKjZ9hwsxYpqdTYkflW5Q9o9o0KYpsqWFhIBPiVRqbNw73FxbcrJ3iTK43TGIuS8OU53feD2q8V8l9e61epECDa3DeTOuui50F0jrXix3ARppqllRt5e672wBny8BTefJDitnp0HNO/juidO9NkZI/T+3fMa6aJGGJMkYETCMMpjhKnPE+ZvaPxXy31poAgWtuG8Hibp7nOzHrXvJ3EWsLLpU1e4uxC75wptOMjWWPi6wGmlKBc8d5423XSE2HC8D9txc2TWXZyNyDrnUKli6iELHcCWz/iajNNp+Omtrb7qQVnDnGul5P6bLmTZUWrGJ2Edw6XkLSkKCGju/VuaQ0Wakad9+66UV6mgcBOhtA5Gyt/R7Z2zXIjlwkAk1IfJwHisFJJIWTUcJ59ncOL23gMfhCatGo51PXm3v49/jxWvg8ZTrDK8Q759yt+E6M4OJg8eFgR11DCJQQe8G1wa5J+NxDxldUJB5laeUDcpaqyVMdsbSXDxGRtbEAAcySeX7/dV3Z+Bfja4ostqZ4R+QrWDwrsTVFNvinGExKyIrobqwuD/AN9tV69CpQqGlUEEKGrSfSeWPEELqeIOrIwurAqw7wRYj4VG1xaQ4ahRqsp6P8ENMsxA5A4iawHdo3Ktg+0G0IjpPIKD3WjM5Ql4eguz1/8A5Y2Pe+aQ/tk1WqbWxr+1UPy+SkFJg0CgtrbLjgmZYo0jU2ICKFGo8PG9el+zmJ942exxu4SCd9uPwhcttNpZiHCbG6a1vLPRQhFCEUISc0QYWNNc0OEFWcLiqmGfmYe8birN0DhyxygkZs/4ZRY/G9eb+2LHtxFOR1ctjumTI8IXWYfGU8S3MzXeOH5xVorkFOihCKEIoQmO2NkxYqPdzKWW4YWZlIYciCpBB1PxqfDYqrhqnSUjBTXMDhDlC/yAwHbE5+9iJz/ntWgdu7QdbpD4D6KMYakNGhVPpBgNnLePD4WInk0pzNb7tybnxrq9k4DG1IrYyoY3N0P+Uad2vHgp20G8FU59iILlY47/ADSV4QNNGF9Tzsa6E0huC3cIMPW6uRoqbiR1YtqJudYXCxKFsEIiDdTK2bPn6w16lECNLcFrCnTazKGHo57MHNmza69lKqrZuzeWGd7NlZMx4V161LeefopWtqdJNs9szoOUtk2F+0uI0GVLKQgI3S2a6NY6vr1aQCw8vuo2MbkZDTltkEGWmDd99E92aou9wc/DnaxyscvNb9nlT2anisnahAIBHXMFxvlJgXbO7uT6nrIRQhWv0exXllbuQD9Zr/5a5P2uqRh6bOLp8BHqmP0V7rglEihCxhuZO8UMCQMTlTLGN4PYHXrdle379fja19Fxw0iLftve3aXioNBu+G4PqtkzA70+3ve+WiBw/wAbcdUsnWb/ALrxp2V4rW4jIt7LmxOVAsygteIcVgbaX8KBxn42vyQRuA/xvI0volcJgJ3RHTB4oxkKYQMKxEPCRnB/nASQarDFUvoI0+qtHB1r+ZntcuSJcDOGCNhcTmcHMhwxBxWWOxsPmW5mj3mlx77dr6I9zrcO6/Zv5pGQOH3eSVZgxjjG448OWRSsWTm5Km9x2eVSdMwtzA9xjTlzUfu7w/IRzInta35JU4GVmkjGCxJtxSYYYY3cu/BMT82+RrA88p7qjOJoweHCNeakGEryOPGdBwVx2BtvFRXTFYbGOgu3rHqrjKL6KVUFiAvzrdlchtjYdKqTVwph2pboD3cD5HktXC1azRlqC3fJ+PH5qwT7fgXIA5laRQ6JCjSuynk+WMEhPtGw8a5Whs7E13FrGG1jNo5XV8vaN6p/TraMkmU+r4pIUFy74eRVueZJK2UAdpsNTXaez+A9yY51az3W42HPmVv7Ex2DoT0joceRiO/RI9DdtSRsyrFNNCOuY42cRki4N1FuWpHdY+cu3tmMxjczLVB5jgfT7qxt6rhCYLoqDgJtwJ8x91ch0qwm6MwaaSIC++TDymId93y20vY9xBHMVzv/AA7UbSc5zpdFgOPefoFynTXhJ/ynisrCPEsjkCN1w0pWQnq5CF4gQLgjmNeVUhsLGkA5fMfVO6VqX/03/wC2xv8Askv/AA0v9Bxv7R4hHStVf6QbRimdcudZFuHjkjeN1GhUlXANjc2PI12Xsph8Thm1aVZsCQQZBHA6fBYe2WB2WoO71HqoRZyyGRIp3iFyZUhkZLL1iGAsQNdRcaGuldjKIMSs5uBruEgIOIGZVUNI7C6pGjOxHeFQE5fHlUtSsymJcVFSw9SqYaEv6vP/AETGf7PJ/CoffqPHyU/9Pr8PMJquLO73u6nEV8plML5Ac2Qgta2j8PnSjGUSYnySHAVwCSPMLuKYuGMUU0qrcM8cTugI5jMBluO3XTtpX4ukwwSm08FWeMwC7we1VRROj5VtmznQW8b9nhTcTRoYqgWVRLDx+fIplPpaNWGdoWVxwXSBmQF8JjAT3YWUg+I4eXnXmeM9nqzKpGHOZm4mx7jPzC6yjXLmf3BB8V0ekaZxHucXvCCwT1WXMVBALWy8gSBfxFVf6Fjf2jxH1UvStSn8oYcisBKSztEIhDIZM6XLrkAzDKFJJ5aVXbsvEurGgG9YCTcad6XpGxKRHSaPj9ji7x/KfosvBwh+Lh04SG8iKsf0HG/tHiPqk6Vqcz7bjXdhRLKZE3irFE7tk04yFF1HEBrbnVXD7OxGILhTb2bG4Ti8DVVLbe2MVirrDhcWIQSptA92KkqwJt2EEW8Na7TZGyMPg4qVTmqeQ7vr4JW1qY3qu4nDSxANLBiIlJC55IXVbnQC5FgSdBeuibXY4xKkbWYTAK8wuGllXNFBPKlyM8cLspI0IDAWNuWlBrsBiUOrsBiU22lsedAZjhsRFlHFI2HewQG5BuOVMNZkyDda+G2zTmahh1hniTEyQR6pJOjuKsP0DFZAQVj9Xbha5Oe/bz5U3pafw4eqnbtbAAAfpBBDcuhknNM37k1xGDlibLNHJFIwBYyRFDMoBGVQ1uXLSnMeHaa/NW8JjKOIJyOl1sxiM4g9UAmye7FwsrxlosPO8Y0GSF2CWUXQsAQWB566cqUVmNsVi7RxdM1A1psAIbHZ4tPEjf4bk4wSPNfcxTTAAEmONnADarew0uBT3VmN1KoOrMGpRglea+5imly6Nu4nbIfotYcLeB1pDXYN6DXYN6uno1IaOZxfr5DcWIKXuPcTXE+1tYPqUmjgT4mPRIXBwBCuVcimooQsYcakbtSSSfVrx2kGce38+2vbzwj/ABte+q44aTP+V7W7KFYXB3gtcD1rguTvPkLc7UW1n/K3HRLBiI/xvw7SbYmwQXTLkyN6uu7O5sxIkAsQxJtw2N72qOqGlhDhA4WtzUtJzhUBaZP7jPW5LTdubexWA2bh45ps+0cToGOQZTbO9hYLwLZBpYsy9hrKpszvDVs1anRsLim3QvEmHCy7Xx8x3kqhIXnI4I78I9mtgHk4uFdQFNI+J6uiczNl62qcdFNj4OFX2oMVJiwN45kMYAMjG0jKAoZnOqKLm18ooLyWhu5IGAOLt5U7g8O6xbp51gx2NJmc6MwtlzLGDoxjjyoL6aZrHUFqeobavSwbN32HM2JxuLyhlWREQKG4VOcKqlMx1IzG4IpzWl0xuTXPa2J32SO1sM+x8HBBhEfNITv8Ske8fMqd2VgGY6LmBVVUi3KlaA49YwpKbQXtabAm54DefzenfRva2Lh2fNiNos7l2tBHIqLI+ZQqIVULYu5sFIuBzt2NdE20UuKFEVSKE5d06+iYbV6PTYPZOH2bhFZpsS4immAJC5heZ2P0coyC9uEd4pFFmJMm696TbI3r4PYuHV1wqBZMTJYgbuM3VM3a7NrobglT30hCarNHOjSyYgi2GwQaOIKpa7gZZWVVBJygboAC996KVCa9FJnxErTeu4p1UktC+GEMXHeyqZIldlXwYnQX50IVQ2ZgH2vi8RjZvZYJSY7qT7VICwyqw5qTmZmH0so5E1K2oWNhu9D2tcwNIm8q17G6QetYTHFYWgghVo4VZChKLDfNlI0HcOwAdt6iQoLY8MmC2HFiMMC2IxCxNLME3jIr21CgG4RSFAsQCcxB1vID0jxnKhLeipkUx8FAnHY7FumEGMxl5zkIaJY7Jzke4iU2Ve46kqO2rFVmHa2Wuk/nJVqNXEueA9sD85rQZ9lYHFFdnZ7pgt2z4VSQDw+yzkaso5le8qT2Xpq+qJtfaEuJLQyqsMELtGMFGLIuQ2Ge1t5pZgLBbMNDzrTweGY5uc35LIx2LqNd0bbc0w2ipsjIWEiupiChSTITljWzgqbsRa40Nj2VaxTWGmc+gVLBueKoyanirv0t23iMJhsPhvWCcUyZ5sTlS6omrsAVKDM3ALjlmPZWTh6PSOg6b1uYmv0TJGpsEl0dY4TBvjMVOVxWOICSTAsyrlO6XIg5hLyFAALkjTnUL8smNFK0nKM2qW2TBhsBhPX1nkxSrFkgLqq3Mj8lsoJaWTLdje9geV6r0sOym5z26uMlSEkpPpWj4TARQOkkzYiQtinjRnLk+0lWwBIDtaMdyXA5Cn1mvcwtYYJ38Ofw3c0rYm6dbIjmihMkihMfjmCRpa+5jUHKLd0aFpG72bL2iosJhKeFp9HT04nUnih7sxlS02A3gGFwuMaAYYBZBFkaW5UFQ2cMACpzcrsTz0N7Kas96d9MkmwRwMBnnYsEkmlTIzGJ87IFChjISuXRQFAJ7KkbTJE6BPawkToFbI9uYfErh4MJicVgyAEWNMKR2ABWMsTKoW3MEDxqNMTGHYGKl2qIcRi5cThMMqYizhFBkJIjRgiqGKlTJry4dNb0u5C9wG0NpYzaDSI8uF2fFJrnjRRIkfO2dc5LkE5hYBfGltHNOtHNRu0MMNvY4NHcYHCXQ4j6xiQXEZ8gBm7Bc9opA6FPQr9CCWjrHQ8OY5/JWrobt1ZpcRh4IDDhMKiJExRlzklwxF/mjKLdpvc86RVlT/QkW38zAez9Xj3jdgcMWQeeVnJ7hl76mqxDe5TVYhvcmPSPpScSHhwoEGDLsbR8LT3YlnYjqxsbmw1YHU62qSjQnrOUlGhPWcrP0CgC4QWAALMQB4WX/LXCe1D82Py/taB8z6qd+qsdc6mIoQsXeRbMd6wjzENPnGeN94PZDh6l9K9vJEG9uO8GdNFx4BkdW/DcRGuuq7DHeWyrvLAnDZxkCb35bq9elvm58N0TqmwMszb90XmNNdFxhsQF3TrIGUOpinezGWQM2VGWwuFbUeKionta9mUmx0O88lMx7qdTMG3GrdwFri6V2pj5sUzPinV5hGqS2sow6FWa6WBuTe5sbnTuplOgGNI37+XcpK2IdUcHbv0/yvoUrtTbE+JESzSIyJc4SJFVFl9jbUWNsqkgedNp4ZrHZgZ4c7J1XFPqNykR+7lfvXUe3sQkMEImiGGwpBcbtbI8QBQMOcnGc19OIA+FM90ZrNhryUnv1Q2y3OnMeib7WxeJxE++mlLYsL7BUcIAiOCsq2ByuCSe2/I3GlPbhWtBbqToJ3cdEx2Mc4h2gGpjfw1SnSHakmOKNiZ1aFLoJkURuWZsjRG2uQ2BPiBytSNwzAZzdXT7JX4uo4RlGbWOWsqTw3TTaUSKjTjMOYdEkIF7AZwFzaWNyL68zUbsIBy811+wtkHaGHNeo6BMNgagam/OR8FDbVx02KYPiZpJXXVDoojN7goqABWH0rX0505uHYAupobAwlJjmkZiREnX4cPmpuHp3tFQB6wrW+c0KXPnlsPwpnuo4qkfZejNqh8l03T3aJFt/GPEQr/Gk91HFJ/wtS/7h8AkNmdL8dDEkUc0YRFCi8IJ07SSbljzJPMkml91bxWdtDYXuwD2uJb8l5tTpTj8RG0T4nKjCzCONULA8wW1YD7pB8aPdW8Vk+6t4pbC9MsdGixxywoiAKqLh1AAGgAF9BR7q3ij3VvFLDa2MKzA4osMRfPmjU2BTJlTkEXLyGutzqSasf09h3lcy7aVVji0tFl5sjHYnCqEw2IZIxyiZUdB5ZhmXyDW15U9+BpuMiyip7SqtEG69j2nixiGxPrOaZk3d3iUqq3vlRdMgJAJ5k2FN/p7OJT/AOqVP2hNsJvIpVnjlZZwzsZSA2fe6uGB0Kk2NuwqtuVSuwbCwM4b1CzHVG1C/ju+S7meSSZ5pXDO4UNlQIDkuAbDm1ja/co7qfQw4ozB1UeJxJrxIiF4pdZI5Y2CvESyllDC5Urex7QCbHsvS16AqiCYTcPiDRcXASktpRviGkeaTPJIVzNlFssdsseXlu9Dde3M3fTG4VraZYDrvUr8a99QVCNN25LbYnnxRviJixVGRMihAmfrMAL8Wg17LeJptLBtpzB1slq459SJAgGe9e4/FSywrFMwkSJbRRoojVDlyB+HUsik5dRYm/MCqOI2W5xbkfABk2uY0AO7nYrQwm0mOqZawgHf9fqvYem20VAX1lWt2vChb35co/Cl91bxW97s3imMHSDGLiGxPrGeYpu80kasFXNmKoosEBIF+/KL0e6t4o91bxTXAY2aGc4mKUrOxYvIQDvM5uwZeRF9QPm2FqeaDS0BPNBpaAl4NsYhMU+LVoRO6hS+4X3kC+jEAAntCr3Uz3YcUz3YcVKfy62j9fH/AGC/xo91bxR7q3immzulOOhDhMQpLuXd3iVmZjYXJFhoAFAAAAAHZR7q3ij3VvFNdtbYxWLUpiMTI0Z/m1Cxp7wgBYeDEjwpzcMwJzcM0J5s3pVjcPEkMMkKRoMqqIFsB8dT2k9ppvureKb7q3iuYelePEkkpxILSKqspjBRQl7BBpl6xueZ07qPdRxQcK3cVHbNxs8GFfCRShYZL57IM7Zxlbj59UZQbaAC3Kl92bOqX3ZvFJKLCw0A7KsKwtS6LRZcJCO9c36xzfvryvblTPtCqeceAhQu1UrWUmooQscdn3nzd9Y5EzPu2jzjibS28tXuBLs3PcN0fVcaA3L/AB3m0zGg5JJZFyjjfcZxaTM+83m9tkOnyd9KSRGvV43mZ07k6DOnWjS0RGvelEd85vl3tl3qZnyIl24k069qUF089+sRy5ppDY/jeDaSbWPJJRScMdmJTh9XYs+aRshuJdOrekBsOG7W/enEXdIv+rS1/wBK6d9JLkgAfpFmf2fsv5rT8qCdZ+OtrbkAXEf46Xv+pdM7XW1s9m3ClnyuuVeKXTrW76WTI47tbjmkAEHhadJBvokpnXJJd33OY7xwZN4smdeFNL5L6aU0kZTe283mZ3ckrQcwsM24WiINzzSskriQk23wW+S7bvd7zrcrby1OLiDJ14bon5qbCYU4qoyhT0cYm0zHyGqbgefvNz8TzqBe5YbDsw9JtJgs0R4L2hTooQihCBQmvYHtLXCQUqpoXFbQwJwtS3ZOh9F7Qs9SuCe6Dw0q5SMtXGbVpdHinc7+P3lL1Is5FCEUIRQhFCEUIRQhFCE1xWFzajQ/nUVSnmuFr7P2o6h1Kl2+Y+3JRzLbQ1VIhdWx7XtDmmQV5SJyKEIoQihCKEIoQihCKEINKha9s+LLFGv0UUfAAV47i6nSYio/i4nzUBTiq6RFC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0" name="Picture 6" descr="https://cbswdok2.files.wordpress.com/2014/08/tbt_dl.jpg?w=620&amp;h=349&amp;crop=1"/>
          <p:cNvPicPr>
            <a:picLocks noChangeAspect="1" noChangeArrowheads="1"/>
          </p:cNvPicPr>
          <p:nvPr/>
        </p:nvPicPr>
        <p:blipFill>
          <a:blip r:embed="rId2" cstate="print"/>
          <a:srcRect/>
          <a:stretch>
            <a:fillRect/>
          </a:stretch>
        </p:blipFill>
        <p:spPr bwMode="auto">
          <a:xfrm>
            <a:off x="4191000" y="0"/>
            <a:ext cx="3429000" cy="19301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PQuestion"/>
          <p:cNvSpPr>
            <a:spLocks noGrp="1"/>
          </p:cNvSpPr>
          <p:nvPr>
            <p:ph type="title"/>
          </p:nvPr>
        </p:nvSpPr>
        <p:spPr>
          <a:xfrm>
            <a:off x="457200" y="457200"/>
            <a:ext cx="8229600" cy="990600"/>
          </a:xfrm>
        </p:spPr>
        <p:txBody>
          <a:bodyPr/>
          <a:lstStyle/>
          <a:p>
            <a:pPr eaLnBrk="1" hangingPunct="1"/>
            <a:r>
              <a:rPr lang="en-US" dirty="0" smtClean="0"/>
              <a:t>Which side of the water molecule has a slight negative charge?</a:t>
            </a:r>
          </a:p>
        </p:txBody>
      </p:sp>
      <p:sp>
        <p:nvSpPr>
          <p:cNvPr id="9220" name="TPAnswers"/>
          <p:cNvSpPr>
            <a:spLocks noGrp="1"/>
          </p:cNvSpPr>
          <p:nvPr>
            <p:ph sz="quarter" idx="1"/>
            <p:custDataLst>
              <p:tags r:id="rId3"/>
            </p:custDataLst>
          </p:nvPr>
        </p:nvSpPr>
        <p:spPr>
          <a:xfrm>
            <a:off x="406400" y="1600200"/>
            <a:ext cx="4114800" cy="4937125"/>
          </a:xfrm>
        </p:spPr>
        <p:txBody>
          <a:bodyPr/>
          <a:lstStyle/>
          <a:p>
            <a:pPr marL="514350" indent="-514350" eaLnBrk="1" hangingPunct="1">
              <a:spcBef>
                <a:spcPct val="20000"/>
              </a:spcBef>
              <a:buFont typeface="Wingdings 3" pitchFamily="18" charset="2"/>
              <a:buAutoNum type="alphaUcPeriod"/>
            </a:pPr>
            <a:r>
              <a:rPr lang="en-US" sz="3200" smtClean="0"/>
              <a:t>Oxygen side</a:t>
            </a:r>
          </a:p>
          <a:p>
            <a:pPr marL="514350" indent="-514350" eaLnBrk="1" hangingPunct="1">
              <a:spcBef>
                <a:spcPct val="20000"/>
              </a:spcBef>
              <a:buFont typeface="Wingdings 3" pitchFamily="18" charset="2"/>
              <a:buAutoNum type="alphaUcPeriod"/>
            </a:pPr>
            <a:r>
              <a:rPr lang="en-US" sz="3200" smtClean="0"/>
              <a:t>Hydrogen side</a:t>
            </a:r>
          </a:p>
        </p:txBody>
      </p:sp>
      <p:graphicFrame>
        <p:nvGraphicFramePr>
          <p:cNvPr id="4" name="TPChart"/>
          <p:cNvGraphicFramePr>
            <a:graphicFrameLocks noChangeAspect="1"/>
          </p:cNvGraphicFramePr>
          <p:nvPr/>
        </p:nvGraphicFramePr>
        <p:xfrm>
          <a:off x="5943600" y="1600200"/>
          <a:ext cx="3136900" cy="5143500"/>
        </p:xfrm>
        <a:graphic>
          <a:graphicData uri="http://schemas.openxmlformats.org/presentationml/2006/ole">
            <p:oleObj spid="_x0000_s2050" name="Chart" r:id="rId6" imgW="4572000" imgH="5143567" progId="MSGraph.Chart.8">
              <p:embed followColorScheme="full"/>
            </p:oleObj>
          </a:graphicData>
        </a:graphic>
      </p:graphicFrame>
      <p:sp>
        <p:nvSpPr>
          <p:cNvPr id="5" name="CAI1"/>
          <p:cNvSpPr/>
          <p:nvPr>
            <p:custDataLst>
              <p:tags r:id="rId4"/>
            </p:custDataLst>
          </p:nvPr>
        </p:nvSpPr>
        <p:spPr>
          <a:xfrm>
            <a:off x="223838" y="1743075"/>
            <a:ext cx="292100" cy="2921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2" name="Picture 9" descr="http://www.middleschoolchemistry.com/img/thumbnails/chapter_5/lesson_1/polar_water_thumb.jpg"/>
          <p:cNvPicPr>
            <a:picLocks noChangeAspect="1" noChangeArrowheads="1"/>
          </p:cNvPicPr>
          <p:nvPr/>
        </p:nvPicPr>
        <p:blipFill>
          <a:blip r:embed="rId7" cstate="print"/>
          <a:srcRect t="12013" b="13033"/>
          <a:stretch>
            <a:fillRect/>
          </a:stretch>
        </p:blipFill>
        <p:spPr bwMode="auto">
          <a:xfrm>
            <a:off x="509588" y="3581400"/>
            <a:ext cx="4011612" cy="2265363"/>
          </a:xfrm>
          <a:prstGeom prst="rect">
            <a:avLst/>
          </a:prstGeom>
          <a:noFill/>
          <a:ln w="9525">
            <a:noFill/>
            <a:miter lim="800000"/>
            <a:headEnd/>
            <a:tailEnd/>
          </a:ln>
        </p:spPr>
      </p:pic>
      <p:sp>
        <p:nvSpPr>
          <p:cNvPr id="9" name="Rectangle 8"/>
          <p:cNvSpPr/>
          <p:nvPr/>
        </p:nvSpPr>
        <p:spPr>
          <a:xfrm>
            <a:off x="515938" y="5851525"/>
            <a:ext cx="400526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Darker grey shading shows higher electron density  around </a:t>
            </a:r>
            <a:r>
              <a:rPr lang="en-US" dirty="0" err="1">
                <a:solidFill>
                  <a:schemeClr val="tx1"/>
                </a:solidFill>
              </a:rPr>
              <a:t>nuceli</a:t>
            </a:r>
            <a:endParaRPr lang="en-US" dirty="0">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PQuestion"/>
          <p:cNvSpPr>
            <a:spLocks noGrp="1"/>
          </p:cNvSpPr>
          <p:nvPr>
            <p:ph type="title"/>
          </p:nvPr>
        </p:nvSpPr>
        <p:spPr>
          <a:xfrm>
            <a:off x="228600" y="533400"/>
            <a:ext cx="8229600" cy="990600"/>
          </a:xfrm>
        </p:spPr>
        <p:txBody>
          <a:bodyPr/>
          <a:lstStyle/>
          <a:p>
            <a:pPr eaLnBrk="1" hangingPunct="1"/>
            <a:r>
              <a:rPr lang="en-US" dirty="0" smtClean="0"/>
              <a:t>What type of bond exists</a:t>
            </a:r>
            <a:br>
              <a:rPr lang="en-US" dirty="0" smtClean="0"/>
            </a:br>
            <a:r>
              <a:rPr lang="en-US" dirty="0" smtClean="0"/>
              <a:t>where the red arrows are</a:t>
            </a:r>
            <a:br>
              <a:rPr lang="en-US" dirty="0" smtClean="0"/>
            </a:br>
            <a:r>
              <a:rPr lang="en-US" dirty="0" smtClean="0"/>
              <a:t>pointing?</a:t>
            </a:r>
          </a:p>
        </p:txBody>
      </p:sp>
      <p:sp>
        <p:nvSpPr>
          <p:cNvPr id="10244" name="TPAnswers"/>
          <p:cNvSpPr>
            <a:spLocks noGrp="1"/>
          </p:cNvSpPr>
          <p:nvPr>
            <p:ph sz="quarter" idx="1"/>
            <p:custDataLst>
              <p:tags r:id="rId3"/>
            </p:custDataLst>
          </p:nvPr>
        </p:nvSpPr>
        <p:spPr>
          <a:xfrm>
            <a:off x="457200" y="1600200"/>
            <a:ext cx="4114800" cy="4937125"/>
          </a:xfrm>
        </p:spPr>
        <p:txBody>
          <a:bodyPr/>
          <a:lstStyle/>
          <a:p>
            <a:pPr marL="514350" indent="-514350" eaLnBrk="1" hangingPunct="1">
              <a:spcBef>
                <a:spcPct val="20000"/>
              </a:spcBef>
              <a:buFont typeface="Wingdings 3" pitchFamily="18" charset="2"/>
              <a:buAutoNum type="alphaUcPeriod"/>
            </a:pPr>
            <a:r>
              <a:rPr lang="en-US" sz="3200" smtClean="0"/>
              <a:t>Ionic</a:t>
            </a:r>
          </a:p>
          <a:p>
            <a:pPr marL="514350" indent="-514350" eaLnBrk="1" hangingPunct="1">
              <a:spcBef>
                <a:spcPct val="20000"/>
              </a:spcBef>
              <a:buFont typeface="Wingdings 3" pitchFamily="18" charset="2"/>
              <a:buAutoNum type="alphaUcPeriod"/>
            </a:pPr>
            <a:r>
              <a:rPr lang="en-US" sz="3200" smtClean="0"/>
              <a:t>Covalent</a:t>
            </a:r>
          </a:p>
          <a:p>
            <a:pPr marL="514350" indent="-514350" eaLnBrk="1" hangingPunct="1">
              <a:spcBef>
                <a:spcPct val="20000"/>
              </a:spcBef>
              <a:buFont typeface="Wingdings 3" pitchFamily="18" charset="2"/>
              <a:buAutoNum type="alphaUcPeriod"/>
            </a:pPr>
            <a:r>
              <a:rPr lang="en-US" sz="3200" smtClean="0"/>
              <a:t>Metallic</a:t>
            </a:r>
          </a:p>
          <a:p>
            <a:pPr marL="514350" indent="-514350" eaLnBrk="1" hangingPunct="1">
              <a:spcBef>
                <a:spcPct val="20000"/>
              </a:spcBef>
              <a:buFont typeface="Wingdings 3" pitchFamily="18" charset="2"/>
              <a:buAutoNum type="alphaUcPeriod"/>
            </a:pPr>
            <a:r>
              <a:rPr lang="en-US" sz="3200" smtClean="0"/>
              <a:t>Hydrogen</a:t>
            </a:r>
          </a:p>
        </p:txBody>
      </p:sp>
      <p:graphicFrame>
        <p:nvGraphicFramePr>
          <p:cNvPr id="4" name="TPChart"/>
          <p:cNvGraphicFramePr>
            <a:graphicFrameLocks noChangeAspect="1"/>
          </p:cNvGraphicFramePr>
          <p:nvPr/>
        </p:nvGraphicFramePr>
        <p:xfrm>
          <a:off x="2997200" y="4419600"/>
          <a:ext cx="2336800" cy="2628900"/>
        </p:xfrm>
        <a:graphic>
          <a:graphicData uri="http://schemas.openxmlformats.org/presentationml/2006/ole">
            <p:oleObj spid="_x0000_s3074" name="Chart" r:id="rId6" imgW="4572000" imgH="5143567" progId="MSGraph.Chart.8">
              <p:embed followColorScheme="full"/>
            </p:oleObj>
          </a:graphicData>
        </a:graphic>
      </p:graphicFrame>
      <p:pic>
        <p:nvPicPr>
          <p:cNvPr id="10245" name="Picture 7" descr="water"/>
          <p:cNvPicPr>
            <a:picLocks noChangeAspect="1" noChangeArrowheads="1"/>
          </p:cNvPicPr>
          <p:nvPr/>
        </p:nvPicPr>
        <p:blipFill>
          <a:blip r:embed="rId7" cstate="print"/>
          <a:srcRect/>
          <a:stretch>
            <a:fillRect/>
          </a:stretch>
        </p:blipFill>
        <p:spPr bwMode="auto">
          <a:xfrm>
            <a:off x="5105400" y="2209800"/>
            <a:ext cx="3505200" cy="3941763"/>
          </a:xfrm>
          <a:prstGeom prst="rect">
            <a:avLst/>
          </a:prstGeom>
          <a:noFill/>
          <a:ln w="9525">
            <a:noFill/>
            <a:miter lim="800000"/>
            <a:headEnd/>
            <a:tailEnd/>
          </a:ln>
        </p:spPr>
      </p:pic>
      <p:sp>
        <p:nvSpPr>
          <p:cNvPr id="8" name="CAI1"/>
          <p:cNvSpPr/>
          <p:nvPr>
            <p:custDataLst>
              <p:tags r:id="rId4"/>
            </p:custDataLst>
          </p:nvPr>
        </p:nvSpPr>
        <p:spPr>
          <a:xfrm>
            <a:off x="173038" y="2252663"/>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705600" y="2209800"/>
            <a:ext cx="1143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05600" y="5410200"/>
            <a:ext cx="1143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PQuestion"/>
          <p:cNvSpPr>
            <a:spLocks noGrp="1"/>
          </p:cNvSpPr>
          <p:nvPr>
            <p:ph type="title"/>
          </p:nvPr>
        </p:nvSpPr>
        <p:spPr>
          <a:xfrm>
            <a:off x="381000" y="152400"/>
            <a:ext cx="8229600" cy="990600"/>
          </a:xfrm>
        </p:spPr>
        <p:txBody>
          <a:bodyPr/>
          <a:lstStyle/>
          <a:p>
            <a:pPr eaLnBrk="1" hangingPunct="1"/>
            <a:r>
              <a:rPr lang="en-US" sz="3600" dirty="0" smtClean="0"/>
              <a:t>Water molecules form what type of bonds with each other?</a:t>
            </a:r>
          </a:p>
        </p:txBody>
      </p:sp>
      <p:sp>
        <p:nvSpPr>
          <p:cNvPr id="11268" name="TPAnswers"/>
          <p:cNvSpPr>
            <a:spLocks noGrp="1"/>
          </p:cNvSpPr>
          <p:nvPr>
            <p:ph sz="quarter" idx="1"/>
            <p:custDataLst>
              <p:tags r:id="rId3"/>
            </p:custDataLst>
          </p:nvPr>
        </p:nvSpPr>
        <p:spPr>
          <a:xfrm>
            <a:off x="457200" y="1600200"/>
            <a:ext cx="4114800" cy="4937125"/>
          </a:xfrm>
        </p:spPr>
        <p:txBody>
          <a:bodyPr/>
          <a:lstStyle/>
          <a:p>
            <a:pPr marL="514350" indent="-514350" eaLnBrk="1" hangingPunct="1">
              <a:spcBef>
                <a:spcPct val="20000"/>
              </a:spcBef>
              <a:buFont typeface="Wingdings 3" pitchFamily="18" charset="2"/>
              <a:buAutoNum type="alphaUcPeriod"/>
            </a:pPr>
            <a:r>
              <a:rPr lang="en-US" sz="3200" smtClean="0"/>
              <a:t>Covalent bonds</a:t>
            </a:r>
          </a:p>
          <a:p>
            <a:pPr marL="514350" indent="-514350" eaLnBrk="1" hangingPunct="1">
              <a:spcBef>
                <a:spcPct val="20000"/>
              </a:spcBef>
              <a:buFont typeface="Wingdings 3" pitchFamily="18" charset="2"/>
              <a:buAutoNum type="alphaUcPeriod"/>
            </a:pPr>
            <a:r>
              <a:rPr lang="en-US" sz="3200" smtClean="0"/>
              <a:t>Metallic bonds</a:t>
            </a:r>
          </a:p>
          <a:p>
            <a:pPr marL="514350" indent="-514350" eaLnBrk="1" hangingPunct="1">
              <a:spcBef>
                <a:spcPct val="20000"/>
              </a:spcBef>
              <a:buFont typeface="Wingdings 3" pitchFamily="18" charset="2"/>
              <a:buAutoNum type="alphaUcPeriod"/>
            </a:pPr>
            <a:r>
              <a:rPr lang="en-US" sz="3200" smtClean="0"/>
              <a:t>Ionic bonds</a:t>
            </a:r>
          </a:p>
          <a:p>
            <a:pPr marL="514350" indent="-514350" eaLnBrk="1" hangingPunct="1">
              <a:spcBef>
                <a:spcPct val="20000"/>
              </a:spcBef>
              <a:buFont typeface="Wingdings 3" pitchFamily="18" charset="2"/>
              <a:buAutoNum type="alphaUcPeriod"/>
            </a:pPr>
            <a:r>
              <a:rPr lang="en-US" sz="3200" smtClean="0"/>
              <a:t>Hydrogen bonds</a:t>
            </a:r>
          </a:p>
        </p:txBody>
      </p:sp>
      <p:graphicFrame>
        <p:nvGraphicFramePr>
          <p:cNvPr id="4" name="TPChart"/>
          <p:cNvGraphicFramePr>
            <a:graphicFrameLocks noChangeAspect="1"/>
          </p:cNvGraphicFramePr>
          <p:nvPr/>
        </p:nvGraphicFramePr>
        <p:xfrm>
          <a:off x="990600" y="4560888"/>
          <a:ext cx="2065338" cy="2324100"/>
        </p:xfrm>
        <a:graphic>
          <a:graphicData uri="http://schemas.openxmlformats.org/presentationml/2006/ole">
            <p:oleObj spid="_x0000_s4098" name="Chart" r:id="rId6" imgW="4572000" imgH="5143567" progId="MSGraph.Chart.8">
              <p:embed followColorScheme="full"/>
            </p:oleObj>
          </a:graphicData>
        </a:graphic>
      </p:graphicFrame>
      <p:sp>
        <p:nvSpPr>
          <p:cNvPr id="5" name="CAI1"/>
          <p:cNvSpPr/>
          <p:nvPr>
            <p:custDataLst>
              <p:tags r:id="rId4"/>
            </p:custDataLst>
          </p:nvPr>
        </p:nvSpPr>
        <p:spPr>
          <a:xfrm>
            <a:off x="173038" y="3422650"/>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0" name="Picture 7" descr="http://www.saburchill.com/IBbiology/chapters01/images/11010328.jpg"/>
          <p:cNvPicPr>
            <a:picLocks noChangeAspect="1" noChangeArrowheads="1"/>
          </p:cNvPicPr>
          <p:nvPr/>
        </p:nvPicPr>
        <p:blipFill>
          <a:blip r:embed="rId7" cstate="print"/>
          <a:srcRect/>
          <a:stretch>
            <a:fillRect/>
          </a:stretch>
        </p:blipFill>
        <p:spPr bwMode="auto">
          <a:xfrm>
            <a:off x="4343400" y="1143000"/>
            <a:ext cx="4800600" cy="4933950"/>
          </a:xfrm>
          <a:prstGeom prst="rect">
            <a:avLst/>
          </a:prstGeom>
          <a:noFill/>
          <a:ln w="9525">
            <a:noFill/>
            <a:miter lim="800000"/>
            <a:headEnd/>
            <a:tailEnd/>
          </a:ln>
        </p:spPr>
      </p:pic>
      <p:sp>
        <p:nvSpPr>
          <p:cNvPr id="2" name="Rectangle 1"/>
          <p:cNvSpPr/>
          <p:nvPr/>
        </p:nvSpPr>
        <p:spPr>
          <a:xfrm>
            <a:off x="3962400" y="2057400"/>
            <a:ext cx="1066800" cy="172085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These weak bonds</a:t>
            </a:r>
          </a:p>
        </p:txBody>
      </p:sp>
      <p:sp>
        <p:nvSpPr>
          <p:cNvPr id="11272" name="Rectangle 2"/>
          <p:cNvSpPr>
            <a:spLocks noChangeArrowheads="1"/>
          </p:cNvSpPr>
          <p:nvPr/>
        </p:nvSpPr>
        <p:spPr bwMode="auto">
          <a:xfrm>
            <a:off x="7485063" y="6488113"/>
            <a:ext cx="1658937" cy="369887"/>
          </a:xfrm>
          <a:prstGeom prst="rect">
            <a:avLst/>
          </a:prstGeom>
          <a:noFill/>
          <a:ln w="9525">
            <a:noFill/>
            <a:miter lim="800000"/>
            <a:headEnd/>
            <a:tailEnd/>
          </a:ln>
        </p:spPr>
        <p:txBody>
          <a:bodyPr wrap="none">
            <a:spAutoFit/>
          </a:bodyPr>
          <a:lstStyle/>
          <a:p>
            <a:r>
              <a:rPr lang="en-US"/>
              <a:t>saburchill.com</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animBg="0"/>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914400"/>
          </a:xfrm>
        </p:spPr>
        <p:txBody>
          <a:bodyPr/>
          <a:lstStyle/>
          <a:p>
            <a:r>
              <a:rPr lang="en-US" b="1"/>
              <a:t>Cohesion</a:t>
            </a:r>
          </a:p>
        </p:txBody>
      </p:sp>
      <p:sp>
        <p:nvSpPr>
          <p:cNvPr id="8195" name="Rectangle 3"/>
          <p:cNvSpPr>
            <a:spLocks noGrp="1" noChangeArrowheads="1"/>
          </p:cNvSpPr>
          <p:nvPr>
            <p:ph type="body" idx="1"/>
          </p:nvPr>
        </p:nvSpPr>
        <p:spPr>
          <a:xfrm>
            <a:off x="228600" y="1143000"/>
            <a:ext cx="8915400" cy="5486400"/>
          </a:xfrm>
        </p:spPr>
        <p:txBody>
          <a:bodyPr/>
          <a:lstStyle/>
          <a:p>
            <a:pPr>
              <a:buNone/>
            </a:pPr>
            <a:r>
              <a:rPr lang="en-US" sz="2000" b="1" u="sng" dirty="0"/>
              <a:t>Cohesion</a:t>
            </a:r>
            <a:r>
              <a:rPr lang="en-US" sz="2000" dirty="0"/>
              <a:t>: </a:t>
            </a:r>
            <a:r>
              <a:rPr lang="en-US" sz="2000" b="1" dirty="0"/>
              <a:t>attraction between molecules of the </a:t>
            </a:r>
            <a:endParaRPr lang="en-US" sz="2000" b="1" dirty="0" smtClean="0"/>
          </a:p>
          <a:p>
            <a:pPr>
              <a:buNone/>
            </a:pPr>
            <a:r>
              <a:rPr lang="en-US" sz="2000" b="1" dirty="0" smtClean="0"/>
              <a:t>same substance</a:t>
            </a:r>
            <a:r>
              <a:rPr lang="en-US" sz="2000" dirty="0" smtClean="0"/>
              <a:t>.  </a:t>
            </a:r>
            <a:r>
              <a:rPr lang="en-US" sz="2000" dirty="0"/>
              <a:t>Water likes Water</a:t>
            </a:r>
            <a:r>
              <a:rPr lang="en-US" sz="2000" dirty="0" smtClean="0"/>
              <a:t>.</a:t>
            </a:r>
          </a:p>
          <a:p>
            <a:pPr>
              <a:buNone/>
            </a:pPr>
            <a:endParaRPr lang="en-US" sz="2400" dirty="0"/>
          </a:p>
          <a:p>
            <a:pPr>
              <a:buNone/>
            </a:pPr>
            <a:r>
              <a:rPr lang="en-US" sz="2400" dirty="0" smtClean="0"/>
              <a:t>    Water </a:t>
            </a:r>
            <a:r>
              <a:rPr lang="en-US" sz="2400" dirty="0"/>
              <a:t>is cohesive because the H-bonds hold the molecules together.  </a:t>
            </a:r>
            <a:r>
              <a:rPr lang="en-US" sz="2400" dirty="0" smtClean="0"/>
              <a:t>Cohesion of water molecule creates </a:t>
            </a:r>
            <a:r>
              <a:rPr lang="en-US" sz="2400" b="1" u="sng" dirty="0"/>
              <a:t>high surface tension</a:t>
            </a:r>
            <a:r>
              <a:rPr lang="en-US" sz="2400" dirty="0"/>
              <a:t>.</a:t>
            </a:r>
          </a:p>
          <a:p>
            <a:pPr>
              <a:buNone/>
            </a:pPr>
            <a:endParaRPr lang="en-US" sz="2400" dirty="0"/>
          </a:p>
        </p:txBody>
      </p:sp>
      <p:sp>
        <p:nvSpPr>
          <p:cNvPr id="8200" name="Rectangle 8"/>
          <p:cNvSpPr>
            <a:spLocks noChangeArrowheads="1"/>
          </p:cNvSpPr>
          <p:nvPr/>
        </p:nvSpPr>
        <p:spPr bwMode="auto">
          <a:xfrm>
            <a:off x="200140" y="3733800"/>
            <a:ext cx="4038600" cy="3429000"/>
          </a:xfrm>
          <a:prstGeom prst="rect">
            <a:avLst/>
          </a:prstGeom>
          <a:noFill/>
          <a:ln w="9525">
            <a:noFill/>
            <a:miter lim="800000"/>
            <a:headEnd/>
            <a:tailEnd/>
          </a:ln>
          <a:effectLst/>
        </p:spPr>
        <p:txBody>
          <a:bodyPr/>
          <a:lstStyle/>
          <a:p>
            <a:pPr marL="342900" indent="-342900">
              <a:spcBef>
                <a:spcPct val="20000"/>
              </a:spcBef>
            </a:pPr>
            <a:r>
              <a:rPr lang="en-US" sz="2400" dirty="0" smtClean="0"/>
              <a:t>    A paper clip can </a:t>
            </a:r>
            <a:r>
              <a:rPr lang="en-US" sz="2400" dirty="0"/>
              <a:t>float in water and insects can walk on water because the H-bonds hold the water molecules </a:t>
            </a:r>
            <a:r>
              <a:rPr lang="en-US" sz="2400" dirty="0" smtClean="0"/>
              <a:t>together</a:t>
            </a:r>
          </a:p>
          <a:p>
            <a:pPr marL="342900" indent="-342900">
              <a:spcBef>
                <a:spcPct val="20000"/>
              </a:spcBef>
            </a:pPr>
            <a:endParaRPr lang="en-US" sz="2400" dirty="0"/>
          </a:p>
          <a:p>
            <a:pPr marL="342900" indent="-342900">
              <a:spcBef>
                <a:spcPct val="20000"/>
              </a:spcBef>
            </a:pPr>
            <a:r>
              <a:rPr lang="en-US" sz="2400" dirty="0"/>
              <a:t>	</a:t>
            </a:r>
            <a:r>
              <a:rPr lang="en-US" sz="2400" b="1" dirty="0"/>
              <a:t>Water strider</a:t>
            </a:r>
          </a:p>
        </p:txBody>
      </p:sp>
      <p:pic>
        <p:nvPicPr>
          <p:cNvPr id="8203" name="Picture 11" descr="waterstrider"/>
          <p:cNvPicPr>
            <a:picLocks noChangeAspect="1" noChangeArrowheads="1"/>
          </p:cNvPicPr>
          <p:nvPr/>
        </p:nvPicPr>
        <p:blipFill>
          <a:blip r:embed="rId2" cstate="print"/>
          <a:srcRect l="4800" t="5898" r="5600" b="5650"/>
          <a:stretch>
            <a:fillRect/>
          </a:stretch>
        </p:blipFill>
        <p:spPr bwMode="auto">
          <a:xfrm>
            <a:off x="4343400" y="3429000"/>
            <a:ext cx="4648200" cy="3429000"/>
          </a:xfrm>
          <a:prstGeom prst="rect">
            <a:avLst/>
          </a:prstGeom>
          <a:noFill/>
        </p:spPr>
      </p:pic>
      <p:sp>
        <p:nvSpPr>
          <p:cNvPr id="8204" name="Line 12"/>
          <p:cNvSpPr>
            <a:spLocks noChangeShapeType="1"/>
          </p:cNvSpPr>
          <p:nvPr/>
        </p:nvSpPr>
        <p:spPr bwMode="auto">
          <a:xfrm flipV="1">
            <a:off x="2743200" y="5791200"/>
            <a:ext cx="2590800" cy="381000"/>
          </a:xfrm>
          <a:prstGeom prst="line">
            <a:avLst/>
          </a:prstGeom>
          <a:noFill/>
          <a:ln w="57150">
            <a:solidFill>
              <a:schemeClr val="tx1"/>
            </a:solidFill>
            <a:round/>
            <a:headEnd/>
            <a:tailEnd type="triangle" w="med" len="med"/>
          </a:ln>
          <a:effectLst/>
        </p:spPr>
        <p:txBody>
          <a:bodyPr/>
          <a:lstStyle/>
          <a:p>
            <a:endParaRPr lang="en-US"/>
          </a:p>
        </p:txBody>
      </p:sp>
      <p:pic>
        <p:nvPicPr>
          <p:cNvPr id="2050" name="Picture 2" descr="http://images.tutorvista.com/content/cellular-micromolecules/hydrogen-bonding-in-water-molecule.jpe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9503" b="19753"/>
          <a:stretch/>
        </p:blipFill>
        <p:spPr bwMode="auto">
          <a:xfrm>
            <a:off x="6553200" y="145521"/>
            <a:ext cx="2232724" cy="199495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914400"/>
          </a:xfrm>
        </p:spPr>
        <p:txBody>
          <a:bodyPr/>
          <a:lstStyle/>
          <a:p>
            <a:r>
              <a:rPr lang="en-US" b="1"/>
              <a:t>Adhesion</a:t>
            </a:r>
          </a:p>
        </p:txBody>
      </p:sp>
      <p:sp>
        <p:nvSpPr>
          <p:cNvPr id="14339" name="Rectangle 3"/>
          <p:cNvSpPr>
            <a:spLocks noGrp="1" noChangeArrowheads="1"/>
          </p:cNvSpPr>
          <p:nvPr>
            <p:ph type="body" idx="1"/>
          </p:nvPr>
        </p:nvSpPr>
        <p:spPr>
          <a:xfrm>
            <a:off x="327752" y="911646"/>
            <a:ext cx="8763000" cy="5029200"/>
          </a:xfrm>
        </p:spPr>
        <p:txBody>
          <a:bodyPr/>
          <a:lstStyle/>
          <a:p>
            <a:pPr>
              <a:buNone/>
            </a:pPr>
            <a:r>
              <a:rPr lang="en-US" sz="2800" b="1" dirty="0" smtClean="0"/>
              <a:t>   </a:t>
            </a:r>
            <a:r>
              <a:rPr lang="en-US" sz="2800" b="1" u="sng" dirty="0" smtClean="0"/>
              <a:t>Adhesion</a:t>
            </a:r>
            <a:r>
              <a:rPr lang="en-US" sz="2800" dirty="0"/>
              <a:t>: </a:t>
            </a:r>
            <a:r>
              <a:rPr lang="en-US" dirty="0"/>
              <a:t>attraction between molecules of </a:t>
            </a:r>
            <a:r>
              <a:rPr lang="en-US" b="1" dirty="0"/>
              <a:t>different substances</a:t>
            </a:r>
            <a:r>
              <a:rPr lang="en-US" dirty="0"/>
              <a:t>.  Water loves </a:t>
            </a:r>
            <a:r>
              <a:rPr lang="en-US" dirty="0" smtClean="0"/>
              <a:t>some other substances too.</a:t>
            </a:r>
            <a:endParaRPr lang="en-US" sz="2000" dirty="0" smtClean="0"/>
          </a:p>
          <a:p>
            <a:pPr>
              <a:buFontTx/>
              <a:buNone/>
            </a:pPr>
            <a:r>
              <a:rPr lang="en-US" sz="2000" dirty="0" smtClean="0"/>
              <a:t>Examples</a:t>
            </a:r>
            <a:r>
              <a:rPr lang="en-US" sz="2000" dirty="0"/>
              <a:t>:</a:t>
            </a:r>
          </a:p>
          <a:p>
            <a:pPr lvl="1">
              <a:buFontTx/>
              <a:buChar char="-"/>
            </a:pPr>
            <a:r>
              <a:rPr lang="en-US" sz="1800" b="1" dirty="0" smtClean="0"/>
              <a:t>Meniscus</a:t>
            </a:r>
            <a:r>
              <a:rPr lang="en-US" sz="1800" dirty="0" smtClean="0"/>
              <a:t> </a:t>
            </a:r>
            <a:r>
              <a:rPr lang="en-US" sz="1800" dirty="0"/>
              <a:t>in graduated cylinder: water sticks to the glass and “crawls up</a:t>
            </a:r>
            <a:r>
              <a:rPr lang="en-US" sz="1800" dirty="0" smtClean="0"/>
              <a:t>”</a:t>
            </a:r>
          </a:p>
          <a:p>
            <a:pPr lvl="1">
              <a:buFontTx/>
              <a:buChar char="-"/>
            </a:pPr>
            <a:r>
              <a:rPr lang="en-US" sz="1800" dirty="0" smtClean="0"/>
              <a:t>Water sticking to the leaf of a plant</a:t>
            </a:r>
            <a:endParaRPr lang="en-US" sz="1800" dirty="0"/>
          </a:p>
        </p:txBody>
      </p:sp>
      <p:pic>
        <p:nvPicPr>
          <p:cNvPr id="14341" name="Picture 5" descr="watermen"/>
          <p:cNvPicPr>
            <a:picLocks noChangeAspect="1" noChangeArrowheads="1"/>
          </p:cNvPicPr>
          <p:nvPr/>
        </p:nvPicPr>
        <p:blipFill>
          <a:blip r:embed="rId2" cstate="print"/>
          <a:srcRect l="11111" r="11111"/>
          <a:stretch>
            <a:fillRect/>
          </a:stretch>
        </p:blipFill>
        <p:spPr bwMode="auto">
          <a:xfrm>
            <a:off x="8532675" y="2362200"/>
            <a:ext cx="637949" cy="2209800"/>
          </a:xfrm>
          <a:prstGeom prst="rect">
            <a:avLst/>
          </a:prstGeom>
          <a:noFill/>
        </p:spPr>
      </p:pic>
      <p:pic>
        <p:nvPicPr>
          <p:cNvPr id="1026" name="Picture 2" descr="https://encrypted-tbn3.gstatic.com/images?q=tbn:ANd9GcTEPM02b5QW0F6qUotvEG2teVNvxh7aUrZilt-Yy0_njNLYBwZ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966" y="3860494"/>
            <a:ext cx="1841897" cy="29718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jimfuller.fit2.bur.st/liquids/meniscusdiag.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20756" y="4476750"/>
            <a:ext cx="2667000" cy="2381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bioap.wikispaces.com/file/view/adhesion.jpg/107027229/adhesion.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43197" y="3648994"/>
            <a:ext cx="2435225" cy="31833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3400" y="1019651"/>
            <a:ext cx="7772400" cy="1905000"/>
          </a:xfrm>
        </p:spPr>
        <p:txBody>
          <a:bodyPr/>
          <a:lstStyle/>
          <a:p>
            <a:pPr>
              <a:buNone/>
            </a:pPr>
            <a:r>
              <a:rPr lang="en-US" sz="2400" dirty="0" smtClean="0">
                <a:solidFill>
                  <a:srgbClr val="FF0000"/>
                </a:solidFill>
              </a:rPr>
              <a:t> Adhesion and cohesion</a:t>
            </a:r>
          </a:p>
          <a:p>
            <a:pPr>
              <a:buNone/>
            </a:pPr>
            <a:r>
              <a:rPr lang="en-US" sz="2400" dirty="0" smtClean="0">
                <a:solidFill>
                  <a:srgbClr val="FF0000"/>
                </a:solidFill>
              </a:rPr>
              <a:t> cause capillary action</a:t>
            </a:r>
          </a:p>
          <a:p>
            <a:pPr>
              <a:buNone/>
            </a:pPr>
            <a:r>
              <a:rPr lang="en-US" sz="2400" dirty="0" smtClean="0"/>
              <a:t>Water moves up in plants </a:t>
            </a:r>
          </a:p>
          <a:p>
            <a:pPr>
              <a:buNone/>
            </a:pPr>
            <a:r>
              <a:rPr lang="en-US" sz="2400" dirty="0" smtClean="0"/>
              <a:t>from the roots to the leaves </a:t>
            </a:r>
          </a:p>
          <a:p>
            <a:pPr>
              <a:buNone/>
            </a:pPr>
            <a:r>
              <a:rPr lang="en-US" sz="2400" dirty="0" smtClean="0"/>
              <a:t>though tubes called </a:t>
            </a:r>
            <a:r>
              <a:rPr lang="en-US" sz="2400" b="1" dirty="0" smtClean="0"/>
              <a:t>xylem</a:t>
            </a:r>
            <a:r>
              <a:rPr lang="en-US" sz="2400" dirty="0" smtClean="0"/>
              <a:t>.</a:t>
            </a:r>
          </a:p>
          <a:p>
            <a:pPr>
              <a:buFontTx/>
              <a:buNone/>
            </a:pPr>
            <a:r>
              <a:rPr lang="en-US" sz="2400" i="1" dirty="0" smtClean="0"/>
              <a:t>The thinner the tube, the higher </a:t>
            </a:r>
          </a:p>
          <a:p>
            <a:pPr>
              <a:buFontTx/>
              <a:buNone/>
            </a:pPr>
            <a:r>
              <a:rPr lang="en-US" sz="2400" i="1" dirty="0" smtClean="0"/>
              <a:t>the water moves.</a:t>
            </a:r>
            <a:endParaRPr lang="en-US" sz="2400" i="1" dirty="0"/>
          </a:p>
        </p:txBody>
      </p:sp>
      <p:sp>
        <p:nvSpPr>
          <p:cNvPr id="15370" name="Rectangle 10"/>
          <p:cNvSpPr>
            <a:spLocks noChangeArrowheads="1"/>
          </p:cNvSpPr>
          <p:nvPr/>
        </p:nvSpPr>
        <p:spPr bwMode="auto">
          <a:xfrm>
            <a:off x="304800" y="5410200"/>
            <a:ext cx="8991600" cy="563563"/>
          </a:xfrm>
          <a:prstGeom prst="rect">
            <a:avLst/>
          </a:prstGeom>
          <a:noFill/>
          <a:ln w="9525">
            <a:noFill/>
            <a:miter lim="800000"/>
            <a:headEnd/>
            <a:tailEnd/>
          </a:ln>
          <a:effectLst/>
        </p:spPr>
        <p:txBody>
          <a:bodyPr/>
          <a:lstStyle/>
          <a:p>
            <a:pPr marL="342900" indent="-342900">
              <a:spcBef>
                <a:spcPct val="20000"/>
              </a:spcBef>
            </a:pPr>
            <a:endParaRPr lang="en-US" sz="3200"/>
          </a:p>
        </p:txBody>
      </p:sp>
      <p:sp>
        <p:nvSpPr>
          <p:cNvPr id="15371" name="Rectangle 11"/>
          <p:cNvSpPr>
            <a:spLocks noChangeArrowheads="1"/>
          </p:cNvSpPr>
          <p:nvPr/>
        </p:nvSpPr>
        <p:spPr bwMode="auto">
          <a:xfrm>
            <a:off x="381000" y="304800"/>
            <a:ext cx="8991600" cy="1524000"/>
          </a:xfrm>
          <a:prstGeom prst="rect">
            <a:avLst/>
          </a:prstGeom>
          <a:noFill/>
          <a:ln w="9525">
            <a:noFill/>
            <a:miter lim="800000"/>
            <a:headEnd/>
            <a:tailEnd/>
          </a:ln>
          <a:effectLst/>
        </p:spPr>
        <p:txBody>
          <a:bodyPr/>
          <a:lstStyle/>
          <a:p>
            <a:pPr marL="342900" indent="-342900">
              <a:spcBef>
                <a:spcPct val="20000"/>
              </a:spcBef>
            </a:pPr>
            <a:r>
              <a:rPr lang="en-US" sz="3600" b="1" dirty="0"/>
              <a:t>Capillary action</a:t>
            </a:r>
            <a:r>
              <a:rPr lang="en-US" sz="3200" dirty="0"/>
              <a:t>: water moves up thin </a:t>
            </a:r>
            <a:r>
              <a:rPr lang="en-US" sz="3200" dirty="0" smtClean="0"/>
              <a:t>tubes</a:t>
            </a:r>
            <a:endParaRPr lang="en-US" sz="3200" dirty="0"/>
          </a:p>
        </p:txBody>
      </p:sp>
      <p:pic>
        <p:nvPicPr>
          <p:cNvPr id="3078" name="Picture 6" descr="http://library.thinkquest.org/28751/media/review/figure/capillar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4075670"/>
            <a:ext cx="3200400" cy="265258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4877712" y="1072514"/>
            <a:ext cx="4154009" cy="53282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6705600" cy="1143000"/>
          </a:xfrm>
        </p:spPr>
        <p:txBody>
          <a:bodyPr/>
          <a:lstStyle/>
          <a:p>
            <a:r>
              <a:rPr lang="en-US" sz="4000" b="1" dirty="0" smtClean="0"/>
              <a:t>Heat Capacity </a:t>
            </a:r>
            <a:br>
              <a:rPr lang="en-US" sz="4000" b="1" dirty="0" smtClean="0"/>
            </a:br>
            <a:r>
              <a:rPr lang="en-US" sz="4000" b="1" dirty="0" smtClean="0"/>
              <a:t>(specific heat)</a:t>
            </a:r>
            <a:endParaRPr lang="en-US" sz="4000" b="1" dirty="0"/>
          </a:p>
        </p:txBody>
      </p:sp>
      <p:sp>
        <p:nvSpPr>
          <p:cNvPr id="16387" name="Rectangle 3"/>
          <p:cNvSpPr>
            <a:spLocks noGrp="1" noChangeArrowheads="1"/>
          </p:cNvSpPr>
          <p:nvPr>
            <p:ph type="body" idx="1"/>
          </p:nvPr>
        </p:nvSpPr>
        <p:spPr>
          <a:xfrm>
            <a:off x="342900" y="1143000"/>
            <a:ext cx="5905500" cy="5715000"/>
          </a:xfrm>
        </p:spPr>
        <p:txBody>
          <a:bodyPr/>
          <a:lstStyle/>
          <a:p>
            <a:pPr marL="0" indent="0">
              <a:buNone/>
            </a:pPr>
            <a:r>
              <a:rPr lang="en-US" sz="2400" dirty="0" smtClean="0"/>
              <a:t>Water has a </a:t>
            </a:r>
            <a:r>
              <a:rPr lang="en-US" sz="2400" b="1" dirty="0" smtClean="0"/>
              <a:t>HIGH heat capacity</a:t>
            </a:r>
            <a:r>
              <a:rPr lang="en-US" sz="2400" dirty="0" smtClean="0"/>
              <a:t>! </a:t>
            </a:r>
            <a:r>
              <a:rPr lang="en-US" sz="2400" b="1" dirty="0" smtClean="0">
                <a:solidFill>
                  <a:srgbClr val="FF0000"/>
                </a:solidFill>
              </a:rPr>
              <a:t>It takes a lot of heat energy to raise the temperature of water!</a:t>
            </a:r>
          </a:p>
          <a:p>
            <a:pPr marL="0" indent="0">
              <a:buNone/>
            </a:pPr>
            <a:endParaRPr lang="en-US" sz="2800" b="1" dirty="0" smtClean="0"/>
          </a:p>
          <a:p>
            <a:pPr marL="0" indent="0">
              <a:buNone/>
            </a:pPr>
            <a:r>
              <a:rPr lang="en-US" sz="2400" dirty="0" smtClean="0"/>
              <a:t>Water </a:t>
            </a:r>
            <a:r>
              <a:rPr lang="en-US" sz="2400" dirty="0"/>
              <a:t>absorbs the heat </a:t>
            </a:r>
            <a:r>
              <a:rPr lang="en-US" sz="2400" dirty="0" smtClean="0"/>
              <a:t>produced by cell </a:t>
            </a:r>
            <a:r>
              <a:rPr lang="en-US" sz="2400" dirty="0"/>
              <a:t>processes and </a:t>
            </a:r>
            <a:r>
              <a:rPr lang="en-US" sz="2400" i="1" dirty="0"/>
              <a:t>regulates the </a:t>
            </a:r>
            <a:r>
              <a:rPr lang="en-US" sz="2400" i="1" dirty="0" smtClean="0"/>
              <a:t>temperature </a:t>
            </a:r>
            <a:r>
              <a:rPr lang="en-US" sz="2400" i="1" dirty="0"/>
              <a:t>of the cell</a:t>
            </a:r>
          </a:p>
          <a:p>
            <a:pPr marL="0" indent="0">
              <a:buNone/>
            </a:pPr>
            <a:endParaRPr lang="en-US" sz="2400" b="1" dirty="0" smtClean="0"/>
          </a:p>
          <a:p>
            <a:pPr marL="0" indent="0">
              <a:buNone/>
            </a:pPr>
            <a:r>
              <a:rPr lang="en-US" sz="2400" dirty="0" smtClean="0"/>
              <a:t>The lakes and oceans on Earth help to stabilize temperatures because so much heat is absorbed by water</a:t>
            </a:r>
            <a:endParaRPr lang="en-US" sz="1600" dirty="0"/>
          </a:p>
        </p:txBody>
      </p:sp>
      <p:pic>
        <p:nvPicPr>
          <p:cNvPr id="16392" name="Picture 8" descr="map-world-freshwater-580"/>
          <p:cNvPicPr>
            <a:picLocks noChangeAspect="1" noChangeArrowheads="1"/>
          </p:cNvPicPr>
          <p:nvPr/>
        </p:nvPicPr>
        <p:blipFill>
          <a:blip r:embed="rId2" cstate="print"/>
          <a:srcRect l="11787" r="7242" b="15417"/>
          <a:stretch>
            <a:fillRect/>
          </a:stretch>
        </p:blipFill>
        <p:spPr bwMode="auto">
          <a:xfrm>
            <a:off x="6705600" y="4838352"/>
            <a:ext cx="2286000" cy="1557685"/>
          </a:xfrm>
          <a:prstGeom prst="rect">
            <a:avLst/>
          </a:prstGeom>
          <a:noFill/>
        </p:spPr>
      </p:pic>
      <p:pic>
        <p:nvPicPr>
          <p:cNvPr id="6" name="Picture 2" descr="http://t1.gstatic.com/images?q=tbn:ANd9GcTIAiMtfTn6ldiguRLV7s3bcBN2qvNDd9awg4QQOoNwWVCeqoaSH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53834" y="70519"/>
            <a:ext cx="2249877" cy="2748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sweating"/>
          <p:cNvPicPr>
            <a:picLocks noChangeAspect="1" noChangeArrowheads="1"/>
          </p:cNvPicPr>
          <p:nvPr/>
        </p:nvPicPr>
        <p:blipFill>
          <a:blip r:embed="rId4" cstate="print"/>
          <a:srcRect/>
          <a:stretch>
            <a:fillRect/>
          </a:stretch>
        </p:blipFill>
        <p:spPr bwMode="auto">
          <a:xfrm>
            <a:off x="6130806" y="2909725"/>
            <a:ext cx="2250421" cy="192862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PQuestion"/>
          <p:cNvSpPr>
            <a:spLocks noGrp="1"/>
          </p:cNvSpPr>
          <p:nvPr>
            <p:ph type="title"/>
          </p:nvPr>
        </p:nvSpPr>
        <p:spPr>
          <a:xfrm>
            <a:off x="69850" y="609600"/>
            <a:ext cx="8845550" cy="1263650"/>
          </a:xfrm>
        </p:spPr>
        <p:txBody>
          <a:bodyPr/>
          <a:lstStyle/>
          <a:p>
            <a:r>
              <a:rPr lang="en-CA" sz="2800" smtClean="0"/>
              <a:t>Water droplets form by water molecules being attracted to each other.  What term best explains this behavior?</a:t>
            </a:r>
            <a:endParaRPr lang="en-US" sz="2800" smtClean="0"/>
          </a:p>
        </p:txBody>
      </p:sp>
      <p:sp>
        <p:nvSpPr>
          <p:cNvPr id="1028" name="TPAnswers"/>
          <p:cNvSpPr>
            <a:spLocks noGrp="1"/>
          </p:cNvSpPr>
          <p:nvPr>
            <p:ph sz="quarter" idx="1"/>
            <p:custDataLst>
              <p:tags r:id="rId3"/>
            </p:custDataLst>
          </p:nvPr>
        </p:nvSpPr>
        <p:spPr>
          <a:xfrm>
            <a:off x="457200" y="1873250"/>
            <a:ext cx="4114800" cy="4664075"/>
          </a:xfrm>
        </p:spPr>
        <p:txBody>
          <a:bodyPr/>
          <a:lstStyle/>
          <a:p>
            <a:pPr marL="514350" indent="-514350" eaLnBrk="1" hangingPunct="1">
              <a:spcBef>
                <a:spcPct val="20000"/>
              </a:spcBef>
              <a:buFont typeface="Wingdings 3" pitchFamily="18" charset="2"/>
              <a:buAutoNum type="alphaUcPeriod"/>
            </a:pPr>
            <a:r>
              <a:rPr lang="en-US" sz="3200" smtClean="0"/>
              <a:t>Adhesion</a:t>
            </a:r>
          </a:p>
          <a:p>
            <a:pPr marL="514350" indent="-514350" eaLnBrk="1" hangingPunct="1">
              <a:spcBef>
                <a:spcPct val="20000"/>
              </a:spcBef>
              <a:buFont typeface="Wingdings 3" pitchFamily="18" charset="2"/>
              <a:buAutoNum type="alphaUcPeriod"/>
            </a:pPr>
            <a:r>
              <a:rPr lang="en-US" sz="3200" smtClean="0"/>
              <a:t>Cohesion</a:t>
            </a:r>
          </a:p>
          <a:p>
            <a:pPr marL="514350" indent="-514350" eaLnBrk="1" hangingPunct="1">
              <a:spcBef>
                <a:spcPct val="20000"/>
              </a:spcBef>
              <a:buFont typeface="Wingdings 3" pitchFamily="18" charset="2"/>
              <a:buAutoNum type="alphaUcPeriod"/>
            </a:pPr>
            <a:r>
              <a:rPr lang="en-US" sz="3200" smtClean="0"/>
              <a:t>Solubility</a:t>
            </a:r>
          </a:p>
          <a:p>
            <a:pPr marL="514350" indent="-514350" eaLnBrk="1" hangingPunct="1">
              <a:spcBef>
                <a:spcPct val="20000"/>
              </a:spcBef>
              <a:buFont typeface="Wingdings 3" pitchFamily="18" charset="2"/>
              <a:buAutoNum type="alphaUcPeriod"/>
            </a:pPr>
            <a:r>
              <a:rPr lang="en-US" sz="3200" smtClean="0"/>
              <a:t>Magnetism</a:t>
            </a:r>
          </a:p>
        </p:txBody>
      </p:sp>
      <p:graphicFrame>
        <p:nvGraphicFramePr>
          <p:cNvPr id="4" name="TPChart"/>
          <p:cNvGraphicFramePr>
            <a:graphicFrameLocks noChangeAspect="1"/>
          </p:cNvGraphicFramePr>
          <p:nvPr/>
        </p:nvGraphicFramePr>
        <p:xfrm>
          <a:off x="990600" y="4603750"/>
          <a:ext cx="2065338" cy="2324100"/>
        </p:xfrm>
        <a:graphic>
          <a:graphicData uri="http://schemas.openxmlformats.org/presentationml/2006/ole">
            <p:oleObj spid="_x0000_s5122" name="Chart" r:id="rId6" imgW="4572000" imgH="5143567" progId="MSGraph.Chart.8">
              <p:embed followColorScheme="full"/>
            </p:oleObj>
          </a:graphicData>
        </a:graphic>
      </p:graphicFrame>
      <p:pic>
        <p:nvPicPr>
          <p:cNvPr id="1030" name="Picture 9" descr="http://encyclopedia.lubopitko-bg.com/images/Hydrogen%20bonding%20between%20water%20molecules.jpg"/>
          <p:cNvPicPr>
            <a:picLocks noChangeAspect="1" noChangeArrowheads="1"/>
          </p:cNvPicPr>
          <p:nvPr/>
        </p:nvPicPr>
        <p:blipFill>
          <a:blip r:embed="rId7" cstate="print"/>
          <a:srcRect/>
          <a:stretch>
            <a:fillRect/>
          </a:stretch>
        </p:blipFill>
        <p:spPr bwMode="auto">
          <a:xfrm>
            <a:off x="5489575" y="3778250"/>
            <a:ext cx="3529013" cy="2576513"/>
          </a:xfrm>
          <a:prstGeom prst="rect">
            <a:avLst/>
          </a:prstGeom>
          <a:noFill/>
          <a:ln w="9525">
            <a:noFill/>
            <a:miter lim="800000"/>
            <a:headEnd/>
            <a:tailEnd/>
          </a:ln>
        </p:spPr>
      </p:pic>
      <p:sp>
        <p:nvSpPr>
          <p:cNvPr id="1031" name="Rectangle 2"/>
          <p:cNvSpPr>
            <a:spLocks noChangeArrowheads="1"/>
          </p:cNvSpPr>
          <p:nvPr/>
        </p:nvSpPr>
        <p:spPr bwMode="auto">
          <a:xfrm>
            <a:off x="5667375" y="6488113"/>
            <a:ext cx="3351213" cy="369887"/>
          </a:xfrm>
          <a:prstGeom prst="rect">
            <a:avLst/>
          </a:prstGeom>
          <a:noFill/>
          <a:ln w="9525">
            <a:noFill/>
            <a:miter lim="800000"/>
            <a:headEnd/>
            <a:tailEnd/>
          </a:ln>
        </p:spPr>
        <p:txBody>
          <a:bodyPr wrap="none">
            <a:spAutoFit/>
          </a:bodyPr>
          <a:lstStyle/>
          <a:p>
            <a:r>
              <a:rPr lang="en-US"/>
              <a:t>encyclopedia.lubopitko-bg.com</a:t>
            </a:r>
          </a:p>
        </p:txBody>
      </p:sp>
      <p:sp>
        <p:nvSpPr>
          <p:cNvPr id="8" name="CAI1"/>
          <p:cNvSpPr/>
          <p:nvPr>
            <p:custDataLst>
              <p:tags r:id="rId4"/>
            </p:custDataLst>
          </p:nvPr>
        </p:nvSpPr>
        <p:spPr>
          <a:xfrm rot="10800000">
            <a:off x="80963" y="256381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Question"/>
          <p:cNvSpPr>
            <a:spLocks noGrp="1"/>
          </p:cNvSpPr>
          <p:nvPr>
            <p:ph type="title"/>
          </p:nvPr>
        </p:nvSpPr>
        <p:spPr>
          <a:xfrm>
            <a:off x="457200" y="533400"/>
            <a:ext cx="8229600" cy="990600"/>
          </a:xfrm>
        </p:spPr>
        <p:txBody>
          <a:bodyPr/>
          <a:lstStyle/>
          <a:p>
            <a:pPr eaLnBrk="1" hangingPunct="1"/>
            <a:r>
              <a:rPr lang="en-US" sz="2800" smtClean="0"/>
              <a:t>Which property of water </a:t>
            </a:r>
            <a:br>
              <a:rPr lang="en-US" sz="2800" smtClean="0"/>
            </a:br>
            <a:r>
              <a:rPr lang="en-US" sz="2800" smtClean="0"/>
              <a:t>allows water to stick to the </a:t>
            </a:r>
            <a:br>
              <a:rPr lang="en-US" sz="2800" smtClean="0"/>
            </a:br>
            <a:r>
              <a:rPr lang="en-US" sz="2800" smtClean="0"/>
              <a:t>sides of the straw?</a:t>
            </a:r>
          </a:p>
        </p:txBody>
      </p:sp>
      <p:sp>
        <p:nvSpPr>
          <p:cNvPr id="2052" name="TPAnswers"/>
          <p:cNvSpPr>
            <a:spLocks noGrp="1"/>
          </p:cNvSpPr>
          <p:nvPr>
            <p:ph sz="quarter" idx="1"/>
            <p:custDataLst>
              <p:tags r:id="rId3"/>
            </p:custDataLst>
          </p:nvPr>
        </p:nvSpPr>
        <p:spPr>
          <a:xfrm>
            <a:off x="457200" y="1600200"/>
            <a:ext cx="4114800" cy="4937125"/>
          </a:xfrm>
        </p:spPr>
        <p:txBody>
          <a:bodyPr/>
          <a:lstStyle/>
          <a:p>
            <a:pPr marL="514350" indent="-514350" eaLnBrk="1" hangingPunct="1">
              <a:spcBef>
                <a:spcPct val="20000"/>
              </a:spcBef>
              <a:buFont typeface="Wingdings 3" pitchFamily="18" charset="2"/>
              <a:buAutoNum type="alphaUcPeriod"/>
            </a:pPr>
            <a:r>
              <a:rPr lang="en-US" sz="3200" smtClean="0"/>
              <a:t>Cohesion</a:t>
            </a:r>
          </a:p>
          <a:p>
            <a:pPr marL="514350" indent="-514350" eaLnBrk="1" hangingPunct="1">
              <a:spcBef>
                <a:spcPct val="20000"/>
              </a:spcBef>
              <a:buFont typeface="Wingdings 3" pitchFamily="18" charset="2"/>
              <a:buAutoNum type="alphaUcPeriod"/>
            </a:pPr>
            <a:r>
              <a:rPr lang="en-US" sz="3200" smtClean="0"/>
              <a:t>Adhesion</a:t>
            </a:r>
          </a:p>
          <a:p>
            <a:pPr marL="514350" indent="-514350" eaLnBrk="1" hangingPunct="1">
              <a:spcBef>
                <a:spcPct val="20000"/>
              </a:spcBef>
              <a:buFont typeface="Wingdings 3" pitchFamily="18" charset="2"/>
              <a:buAutoNum type="alphaUcPeriod"/>
            </a:pPr>
            <a:r>
              <a:rPr lang="en-US" sz="3200" smtClean="0"/>
              <a:t>Heat capacity</a:t>
            </a:r>
          </a:p>
          <a:p>
            <a:pPr marL="514350" indent="-514350" eaLnBrk="1" hangingPunct="1">
              <a:spcBef>
                <a:spcPct val="20000"/>
              </a:spcBef>
              <a:buFont typeface="Wingdings 3" pitchFamily="18" charset="2"/>
              <a:buAutoNum type="alphaUcPeriod"/>
            </a:pPr>
            <a:r>
              <a:rPr lang="en-US" sz="3200" smtClean="0"/>
              <a:t>Universal Solvent</a:t>
            </a:r>
          </a:p>
        </p:txBody>
      </p:sp>
      <p:graphicFrame>
        <p:nvGraphicFramePr>
          <p:cNvPr id="6146" name="TPChart"/>
          <p:cNvGraphicFramePr>
            <a:graphicFrameLocks noChangeAspect="1"/>
          </p:cNvGraphicFramePr>
          <p:nvPr/>
        </p:nvGraphicFramePr>
        <p:xfrm>
          <a:off x="990600" y="3963988"/>
          <a:ext cx="2438400" cy="2743200"/>
        </p:xfrm>
        <a:graphic>
          <a:graphicData uri="http://schemas.openxmlformats.org/presentationml/2006/ole">
            <p:oleObj spid="_x0000_s6146" name="Chart" r:id="rId6" imgW="4572000" imgH="5143567" progId="MSGraph.Chart.8">
              <p:embed followColorScheme="full"/>
            </p:oleObj>
          </a:graphicData>
        </a:graphic>
      </p:graphicFrame>
      <p:pic>
        <p:nvPicPr>
          <p:cNvPr id="2053" name="Picture 4" descr="http://www.ecawa.asn.au/home/jfuller/liquids/meniscusdiag.gif"/>
          <p:cNvPicPr>
            <a:picLocks noChangeAspect="1" noChangeArrowheads="1"/>
          </p:cNvPicPr>
          <p:nvPr/>
        </p:nvPicPr>
        <p:blipFill>
          <a:blip r:embed="rId7" cstate="print"/>
          <a:srcRect/>
          <a:stretch>
            <a:fillRect/>
          </a:stretch>
        </p:blipFill>
        <p:spPr bwMode="auto">
          <a:xfrm>
            <a:off x="6477000" y="152400"/>
            <a:ext cx="2667000" cy="2381250"/>
          </a:xfrm>
          <a:prstGeom prst="rect">
            <a:avLst/>
          </a:prstGeom>
          <a:noFill/>
          <a:ln w="9525">
            <a:noFill/>
            <a:miter lim="800000"/>
            <a:headEnd/>
            <a:tailEnd/>
          </a:ln>
        </p:spPr>
      </p:pic>
      <p:sp>
        <p:nvSpPr>
          <p:cNvPr id="6" name="CAI1"/>
          <p:cNvSpPr/>
          <p:nvPr>
            <p:custDataLst>
              <p:tags r:id="rId4"/>
            </p:custDataLst>
          </p:nvPr>
        </p:nvSpPr>
        <p:spPr>
          <a:xfrm>
            <a:off x="173038" y="2252663"/>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5" name="Picture 9" descr="http://scienceprojectideasforkids.com/wp-content/uploads/2011/09/Animated-Capillary-Action.jpg"/>
          <p:cNvPicPr>
            <a:picLocks noChangeAspect="1" noChangeArrowheads="1"/>
          </p:cNvPicPr>
          <p:nvPr/>
        </p:nvPicPr>
        <p:blipFill>
          <a:blip r:embed="rId8" cstate="print"/>
          <a:srcRect/>
          <a:stretch>
            <a:fillRect/>
          </a:stretch>
        </p:blipFill>
        <p:spPr bwMode="auto">
          <a:xfrm>
            <a:off x="5181600" y="2406650"/>
            <a:ext cx="3935413" cy="4200525"/>
          </a:xfrm>
          <a:prstGeom prst="rect">
            <a:avLst/>
          </a:prstGeom>
          <a:noFill/>
          <a:ln w="9525">
            <a:noFill/>
            <a:miter lim="800000"/>
            <a:headEnd/>
            <a:tailEnd/>
          </a:ln>
        </p:spPr>
      </p:pic>
      <p:sp>
        <p:nvSpPr>
          <p:cNvPr id="2" name="Rectangle 1"/>
          <p:cNvSpPr/>
          <p:nvPr/>
        </p:nvSpPr>
        <p:spPr>
          <a:xfrm>
            <a:off x="6262688" y="6013450"/>
            <a:ext cx="1966912" cy="460375"/>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Straw molecules</a:t>
            </a:r>
          </a:p>
        </p:txBody>
      </p:sp>
      <p:sp>
        <p:nvSpPr>
          <p:cNvPr id="3" name="Rectangle 2"/>
          <p:cNvSpPr/>
          <p:nvPr/>
        </p:nvSpPr>
        <p:spPr>
          <a:xfrm>
            <a:off x="8382000" y="4506913"/>
            <a:ext cx="304800" cy="2100262"/>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058" name="Rectangle 3"/>
          <p:cNvSpPr>
            <a:spLocks noChangeArrowheads="1"/>
          </p:cNvSpPr>
          <p:nvPr/>
        </p:nvSpPr>
        <p:spPr bwMode="auto">
          <a:xfrm>
            <a:off x="5549900" y="6473825"/>
            <a:ext cx="3390900" cy="368300"/>
          </a:xfrm>
          <a:prstGeom prst="rect">
            <a:avLst/>
          </a:prstGeom>
          <a:noFill/>
          <a:ln w="9525">
            <a:noFill/>
            <a:miter lim="800000"/>
            <a:headEnd/>
            <a:tailEnd/>
          </a:ln>
        </p:spPr>
        <p:txBody>
          <a:bodyPr wrap="none">
            <a:spAutoFit/>
          </a:bodyPr>
          <a:lstStyle/>
          <a:p>
            <a:r>
              <a:rPr lang="en-US"/>
              <a:t>scienceprojectideasforkids.com</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146" grpId="0" animBg="0"/>
      <p:bldP spid="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PQuestion"/>
          <p:cNvSpPr>
            <a:spLocks noGrp="1"/>
          </p:cNvSpPr>
          <p:nvPr>
            <p:ph type="title"/>
          </p:nvPr>
        </p:nvSpPr>
        <p:spPr>
          <a:xfrm>
            <a:off x="457200" y="274638"/>
            <a:ext cx="8229600" cy="990600"/>
          </a:xfrm>
        </p:spPr>
        <p:txBody>
          <a:bodyPr/>
          <a:lstStyle/>
          <a:p>
            <a:pPr eaLnBrk="1" hangingPunct="1"/>
            <a:r>
              <a:rPr lang="en-US" smtClean="0"/>
              <a:t>Which property of water allows bugs to walk on water?</a:t>
            </a:r>
          </a:p>
        </p:txBody>
      </p:sp>
      <p:sp>
        <p:nvSpPr>
          <p:cNvPr id="3076" name="TPAnswers"/>
          <p:cNvSpPr>
            <a:spLocks noGrp="1"/>
          </p:cNvSpPr>
          <p:nvPr>
            <p:ph sz="quarter" idx="1"/>
            <p:custDataLst>
              <p:tags r:id="rId3"/>
            </p:custDataLst>
          </p:nvPr>
        </p:nvSpPr>
        <p:spPr>
          <a:xfrm>
            <a:off x="457200" y="1600200"/>
            <a:ext cx="4114800" cy="4937125"/>
          </a:xfrm>
        </p:spPr>
        <p:txBody>
          <a:bodyPr/>
          <a:lstStyle/>
          <a:p>
            <a:pPr marL="514350" indent="-514350" eaLnBrk="1" hangingPunct="1">
              <a:spcBef>
                <a:spcPct val="20000"/>
              </a:spcBef>
              <a:buFont typeface="Wingdings 3" pitchFamily="18" charset="2"/>
              <a:buAutoNum type="alphaUcPeriod"/>
            </a:pPr>
            <a:r>
              <a:rPr lang="en-US" sz="3200" smtClean="0"/>
              <a:t>Adhesion</a:t>
            </a:r>
          </a:p>
          <a:p>
            <a:pPr marL="514350" indent="-514350" eaLnBrk="1" hangingPunct="1">
              <a:spcBef>
                <a:spcPct val="20000"/>
              </a:spcBef>
              <a:buFont typeface="Wingdings 3" pitchFamily="18" charset="2"/>
              <a:buAutoNum type="alphaUcPeriod"/>
            </a:pPr>
            <a:r>
              <a:rPr lang="en-US" sz="3200" smtClean="0"/>
              <a:t>Surface tension</a:t>
            </a:r>
          </a:p>
          <a:p>
            <a:pPr marL="514350" indent="-514350" eaLnBrk="1" hangingPunct="1">
              <a:spcBef>
                <a:spcPct val="20000"/>
              </a:spcBef>
              <a:buFont typeface="Wingdings 3" pitchFamily="18" charset="2"/>
              <a:buAutoNum type="alphaUcPeriod"/>
            </a:pPr>
            <a:r>
              <a:rPr lang="en-US" sz="3200" smtClean="0"/>
              <a:t>Heat capacity </a:t>
            </a:r>
          </a:p>
        </p:txBody>
      </p:sp>
      <p:graphicFrame>
        <p:nvGraphicFramePr>
          <p:cNvPr id="4" name="TPChart"/>
          <p:cNvGraphicFramePr>
            <a:graphicFrameLocks noChangeAspect="1"/>
          </p:cNvGraphicFramePr>
          <p:nvPr/>
        </p:nvGraphicFramePr>
        <p:xfrm>
          <a:off x="990600" y="4114800"/>
          <a:ext cx="2133600" cy="2400300"/>
        </p:xfrm>
        <a:graphic>
          <a:graphicData uri="http://schemas.openxmlformats.org/presentationml/2006/ole">
            <p:oleObj spid="_x0000_s7170" name="Chart" r:id="rId6" imgW="4572000" imgH="5143567" progId="MSGraph.Chart.8">
              <p:embed followColorScheme="full"/>
            </p:oleObj>
          </a:graphicData>
        </a:graphic>
      </p:graphicFrame>
      <p:sp>
        <p:nvSpPr>
          <p:cNvPr id="5" name="CAI1"/>
          <p:cNvSpPr/>
          <p:nvPr>
            <p:custDataLst>
              <p:tags r:id="rId4"/>
            </p:custDataLst>
          </p:nvPr>
        </p:nvSpPr>
        <p:spPr>
          <a:xfrm>
            <a:off x="0" y="2286000"/>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8" name="Picture 8" descr="http://quest.nasa.gov/space/teachers/microgravity/image/66.gif"/>
          <p:cNvPicPr>
            <a:picLocks noChangeAspect="1" noChangeArrowheads="1"/>
          </p:cNvPicPr>
          <p:nvPr/>
        </p:nvPicPr>
        <p:blipFill>
          <a:blip r:embed="rId7" cstate="print"/>
          <a:srcRect b="23192"/>
          <a:stretch>
            <a:fillRect/>
          </a:stretch>
        </p:blipFill>
        <p:spPr bwMode="auto">
          <a:xfrm>
            <a:off x="5257800" y="1295400"/>
            <a:ext cx="3362325" cy="1719263"/>
          </a:xfrm>
          <a:prstGeom prst="rect">
            <a:avLst/>
          </a:prstGeom>
          <a:noFill/>
          <a:ln w="9525">
            <a:noFill/>
            <a:miter lim="800000"/>
            <a:headEnd/>
            <a:tailEnd/>
          </a:ln>
        </p:spPr>
      </p:pic>
      <p:sp>
        <p:nvSpPr>
          <p:cNvPr id="3079" name="Rectangle 1"/>
          <p:cNvSpPr>
            <a:spLocks noChangeArrowheads="1"/>
          </p:cNvSpPr>
          <p:nvPr/>
        </p:nvSpPr>
        <p:spPr bwMode="auto">
          <a:xfrm>
            <a:off x="3835400" y="6402388"/>
            <a:ext cx="1749425" cy="369887"/>
          </a:xfrm>
          <a:prstGeom prst="rect">
            <a:avLst/>
          </a:prstGeom>
          <a:noFill/>
          <a:ln w="9525">
            <a:noFill/>
            <a:miter lim="800000"/>
            <a:headEnd/>
            <a:tailEnd/>
          </a:ln>
        </p:spPr>
        <p:txBody>
          <a:bodyPr wrap="none">
            <a:spAutoFit/>
          </a:bodyPr>
          <a:lstStyle/>
          <a:p>
            <a:r>
              <a:rPr lang="en-US"/>
              <a:t>quest.nasa.gov</a:t>
            </a:r>
          </a:p>
        </p:txBody>
      </p:sp>
      <p:pic>
        <p:nvPicPr>
          <p:cNvPr id="3080" name="Picture 10" descr="http://defneapul-cive1170.wikispaces.com/file/view/96-junephoto45-SurfaceTension.jpg/32816533/96-junephoto45-SurfaceTension.jpg"/>
          <p:cNvPicPr>
            <a:picLocks noChangeAspect="1" noChangeArrowheads="1"/>
          </p:cNvPicPr>
          <p:nvPr/>
        </p:nvPicPr>
        <p:blipFill>
          <a:blip r:embed="rId8" cstate="print"/>
          <a:srcRect/>
          <a:stretch>
            <a:fillRect/>
          </a:stretch>
        </p:blipFill>
        <p:spPr bwMode="auto">
          <a:xfrm>
            <a:off x="4602163" y="3192463"/>
            <a:ext cx="4541837" cy="3028950"/>
          </a:xfrm>
          <a:prstGeom prst="rect">
            <a:avLst/>
          </a:prstGeom>
          <a:noFill/>
          <a:ln w="9525">
            <a:noFill/>
            <a:miter lim="800000"/>
            <a:headEnd/>
            <a:tailEnd/>
          </a:ln>
        </p:spPr>
      </p:pic>
      <p:sp>
        <p:nvSpPr>
          <p:cNvPr id="7" name="Rectangle 6"/>
          <p:cNvSpPr/>
          <p:nvPr/>
        </p:nvSpPr>
        <p:spPr>
          <a:xfrm>
            <a:off x="5584825" y="6248400"/>
            <a:ext cx="3559175" cy="609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defneapul-cive1170.wikispaces.com</a:t>
            </a:r>
          </a:p>
          <a:p>
            <a:pPr algn="ctr">
              <a:defRPr/>
            </a:pPr>
            <a:endParaRPr 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animBg="0"/>
      <p:bldP spid="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Properties of Water</a:t>
            </a:r>
            <a:endParaRPr lang="en-US" dirty="0"/>
          </a:p>
        </p:txBody>
      </p:sp>
      <p:pic>
        <p:nvPicPr>
          <p:cNvPr id="17410" name="Picture 2" descr="http://i2.cdn.turner.com/cnn/dam/assets/130714122312-01-belly-flop-horizontal-large-gallery.jpg"/>
          <p:cNvPicPr>
            <a:picLocks noChangeAspect="1" noChangeArrowheads="1"/>
          </p:cNvPicPr>
          <p:nvPr/>
        </p:nvPicPr>
        <p:blipFill>
          <a:blip r:embed="rId2" cstate="print"/>
          <a:srcRect/>
          <a:stretch>
            <a:fillRect/>
          </a:stretch>
        </p:blipFill>
        <p:spPr bwMode="auto">
          <a:xfrm>
            <a:off x="685800" y="1600200"/>
            <a:ext cx="7840831" cy="4419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PQuestion"/>
          <p:cNvSpPr>
            <a:spLocks noGrp="1"/>
          </p:cNvSpPr>
          <p:nvPr>
            <p:ph type="title"/>
          </p:nvPr>
        </p:nvSpPr>
        <p:spPr>
          <a:xfrm>
            <a:off x="152400" y="228600"/>
            <a:ext cx="8610600" cy="1514475"/>
          </a:xfrm>
        </p:spPr>
        <p:txBody>
          <a:bodyPr/>
          <a:lstStyle/>
          <a:p>
            <a:pPr eaLnBrk="1" hangingPunct="1"/>
            <a:r>
              <a:rPr lang="en-US" sz="2800" smtClean="0">
                <a:latin typeface="Arial" charset="0"/>
                <a:cs typeface="Arial" charset="0"/>
              </a:rPr>
              <a:t>Water takes _______ heat to change to its gaseous state.</a:t>
            </a:r>
          </a:p>
        </p:txBody>
      </p:sp>
      <p:sp>
        <p:nvSpPr>
          <p:cNvPr id="4100" name="TPAnswers"/>
          <p:cNvSpPr>
            <a:spLocks noGrp="1"/>
          </p:cNvSpPr>
          <p:nvPr>
            <p:ph sz="quarter" idx="1"/>
            <p:custDataLst>
              <p:tags r:id="rId3"/>
            </p:custDataLst>
          </p:nvPr>
        </p:nvSpPr>
        <p:spPr>
          <a:xfrm>
            <a:off x="457200" y="1600200"/>
            <a:ext cx="4114800" cy="4937125"/>
          </a:xfrm>
        </p:spPr>
        <p:txBody>
          <a:bodyPr/>
          <a:lstStyle/>
          <a:p>
            <a:pPr marL="514350" indent="-514350" eaLnBrk="1" hangingPunct="1">
              <a:spcBef>
                <a:spcPct val="20000"/>
              </a:spcBef>
              <a:buFont typeface="Wingdings 3" pitchFamily="18" charset="2"/>
              <a:buAutoNum type="alphaUcPeriod"/>
            </a:pPr>
            <a:r>
              <a:rPr lang="en-US" sz="3200" smtClean="0"/>
              <a:t>Large amounts of</a:t>
            </a:r>
          </a:p>
          <a:p>
            <a:pPr marL="514350" indent="-514350" eaLnBrk="1" hangingPunct="1">
              <a:spcBef>
                <a:spcPct val="20000"/>
              </a:spcBef>
              <a:buFont typeface="Wingdings 3" pitchFamily="18" charset="2"/>
              <a:buAutoNum type="alphaUcPeriod"/>
            </a:pPr>
            <a:r>
              <a:rPr lang="en-US" sz="3200" smtClean="0"/>
              <a:t>Small amounts of</a:t>
            </a:r>
          </a:p>
          <a:p>
            <a:pPr marL="514350" indent="-514350" eaLnBrk="1" hangingPunct="1">
              <a:spcBef>
                <a:spcPct val="20000"/>
              </a:spcBef>
              <a:buFont typeface="Wingdings 3" pitchFamily="18" charset="2"/>
              <a:buAutoNum type="alphaUcPeriod"/>
            </a:pPr>
            <a:r>
              <a:rPr lang="en-US" sz="3200" smtClean="0"/>
              <a:t>No</a:t>
            </a:r>
          </a:p>
        </p:txBody>
      </p:sp>
      <p:pic>
        <p:nvPicPr>
          <p:cNvPr id="4101" name="Picture 8" descr="http://www.middleschoolchemistry.com/img/content/multimedia/chapter_5/lesson_1/water_alcohol_boil.jpg"/>
          <p:cNvPicPr>
            <a:picLocks noChangeAspect="1" noChangeArrowheads="1"/>
          </p:cNvPicPr>
          <p:nvPr/>
        </p:nvPicPr>
        <p:blipFill>
          <a:blip r:embed="rId6" cstate="print"/>
          <a:srcRect t="15323" b="6133"/>
          <a:stretch>
            <a:fillRect/>
          </a:stretch>
        </p:blipFill>
        <p:spPr bwMode="auto">
          <a:xfrm>
            <a:off x="6229350" y="1671638"/>
            <a:ext cx="2857500" cy="2244725"/>
          </a:xfrm>
          <a:prstGeom prst="rect">
            <a:avLst/>
          </a:prstGeom>
          <a:noFill/>
          <a:ln w="9525">
            <a:noFill/>
            <a:miter lim="800000"/>
            <a:headEnd/>
            <a:tailEnd/>
          </a:ln>
        </p:spPr>
      </p:pic>
      <p:graphicFrame>
        <p:nvGraphicFramePr>
          <p:cNvPr id="4" name="TPChart"/>
          <p:cNvGraphicFramePr>
            <a:graphicFrameLocks noChangeAspect="1"/>
          </p:cNvGraphicFramePr>
          <p:nvPr/>
        </p:nvGraphicFramePr>
        <p:xfrm>
          <a:off x="6705600" y="4451350"/>
          <a:ext cx="2438400" cy="2357438"/>
        </p:xfrm>
        <a:graphic>
          <a:graphicData uri="http://schemas.openxmlformats.org/presentationml/2006/ole">
            <p:oleObj spid="_x0000_s8194" name="Chart" r:id="rId7" imgW="4572000" imgH="5143567" progId="MSGraph.Chart.8">
              <p:embed followColorScheme="full"/>
            </p:oleObj>
          </a:graphicData>
        </a:graphic>
      </p:graphicFrame>
      <p:sp>
        <p:nvSpPr>
          <p:cNvPr id="5" name="CAI1"/>
          <p:cNvSpPr/>
          <p:nvPr>
            <p:custDataLst>
              <p:tags r:id="rId4"/>
            </p:custDataLst>
          </p:nvPr>
        </p:nvSpPr>
        <p:spPr>
          <a:xfrm>
            <a:off x="223838" y="1743075"/>
            <a:ext cx="292100" cy="2921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019800" y="3581400"/>
            <a:ext cx="3276600" cy="762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Boiling temperatures</a:t>
            </a:r>
          </a:p>
        </p:txBody>
      </p:sp>
      <p:sp>
        <p:nvSpPr>
          <p:cNvPr id="2" name="Rectangle 1"/>
          <p:cNvSpPr/>
          <p:nvPr/>
        </p:nvSpPr>
        <p:spPr>
          <a:xfrm>
            <a:off x="5105400" y="2035175"/>
            <a:ext cx="28575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05" name="Picture 10" descr="http://www.buildingscience.com/documents/digests/bsd-138-moisture-and-materials/images/figure_01_phase_change.jpg"/>
          <p:cNvPicPr>
            <a:picLocks noChangeAspect="1" noChangeArrowheads="1"/>
          </p:cNvPicPr>
          <p:nvPr/>
        </p:nvPicPr>
        <p:blipFill>
          <a:blip r:embed="rId8" cstate="print"/>
          <a:srcRect r="35693"/>
          <a:stretch>
            <a:fillRect/>
          </a:stretch>
        </p:blipFill>
        <p:spPr bwMode="auto">
          <a:xfrm>
            <a:off x="2360613" y="3043238"/>
            <a:ext cx="3582987" cy="3738562"/>
          </a:xfrm>
          <a:prstGeom prst="rect">
            <a:avLst/>
          </a:prstGeom>
          <a:noFill/>
          <a:ln w="9525">
            <a:noFill/>
            <a:miter lim="800000"/>
            <a:headEnd/>
            <a:tailEnd/>
          </a:ln>
        </p:spPr>
      </p:pic>
      <p:sp>
        <p:nvSpPr>
          <p:cNvPr id="4106" name="Rectangle 5"/>
          <p:cNvSpPr>
            <a:spLocks noChangeArrowheads="1"/>
          </p:cNvSpPr>
          <p:nvPr/>
        </p:nvSpPr>
        <p:spPr bwMode="auto">
          <a:xfrm>
            <a:off x="762000" y="6369050"/>
            <a:ext cx="1639888" cy="400050"/>
          </a:xfrm>
          <a:prstGeom prst="rect">
            <a:avLst/>
          </a:prstGeom>
          <a:noFill/>
          <a:ln w="9525">
            <a:noFill/>
            <a:miter lim="800000"/>
            <a:headEnd/>
            <a:tailEnd/>
          </a:ln>
        </p:spPr>
        <p:txBody>
          <a:bodyPr wrap="none">
            <a:spAutoFit/>
          </a:bodyPr>
          <a:lstStyle/>
          <a:p>
            <a:r>
              <a:rPr lang="en-US" sz="1000"/>
              <a:t>buildingscience.com </a:t>
            </a:r>
          </a:p>
          <a:p>
            <a:r>
              <a:rPr lang="en-US" sz="1000"/>
              <a:t>Middleschoolscience.com</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animBg="0"/>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07975" y="250710"/>
            <a:ext cx="5562600" cy="4191000"/>
          </a:xfrm>
        </p:spPr>
        <p:txBody>
          <a:bodyPr/>
          <a:lstStyle/>
          <a:p>
            <a:pPr marL="609600" indent="-609600" algn="ctr">
              <a:buFontTx/>
              <a:buNone/>
            </a:pPr>
            <a:r>
              <a:rPr lang="en-US" b="1" dirty="0" smtClean="0"/>
              <a:t>Universal Solvent</a:t>
            </a:r>
            <a:endParaRPr lang="en-US" b="1" dirty="0"/>
          </a:p>
          <a:p>
            <a:pPr marL="609600" indent="-609600">
              <a:buFontTx/>
              <a:buNone/>
            </a:pPr>
            <a:r>
              <a:rPr lang="en-US" sz="2000" dirty="0" smtClean="0"/>
              <a:t>Water </a:t>
            </a:r>
            <a:r>
              <a:rPr lang="en-US" sz="2000" b="1" dirty="0"/>
              <a:t>dissolves most </a:t>
            </a:r>
            <a:r>
              <a:rPr lang="en-US" sz="2000" b="1" dirty="0" smtClean="0"/>
              <a:t>substances!</a:t>
            </a:r>
          </a:p>
          <a:p>
            <a:pPr marL="609600" indent="-609600">
              <a:buFontTx/>
              <a:buNone/>
            </a:pPr>
            <a:endParaRPr lang="en-US" sz="2000" b="1" dirty="0" smtClean="0"/>
          </a:p>
          <a:p>
            <a:pPr marL="609600" indent="-609600">
              <a:buFontTx/>
              <a:buNone/>
            </a:pPr>
            <a:r>
              <a:rPr lang="en-US" sz="2000" b="1" dirty="0" smtClean="0">
                <a:solidFill>
                  <a:srgbClr val="FF0000"/>
                </a:solidFill>
              </a:rPr>
              <a:t>Water dissolves polar substances. Water cannot dissolve </a:t>
            </a:r>
            <a:r>
              <a:rPr lang="en-US" sz="2000" b="1" dirty="0" err="1" smtClean="0">
                <a:solidFill>
                  <a:srgbClr val="FF0000"/>
                </a:solidFill>
              </a:rPr>
              <a:t>nonpolar</a:t>
            </a:r>
            <a:r>
              <a:rPr lang="en-US" sz="2000" b="1" dirty="0" smtClean="0">
                <a:solidFill>
                  <a:srgbClr val="FF0000"/>
                </a:solidFill>
              </a:rPr>
              <a:t> substances. </a:t>
            </a:r>
            <a:endParaRPr lang="en-US" sz="2000" dirty="0" smtClean="0">
              <a:solidFill>
                <a:srgbClr val="FF0000"/>
              </a:solidFill>
            </a:endParaRPr>
          </a:p>
          <a:p>
            <a:pPr marL="609600" indent="-609600">
              <a:buFontTx/>
              <a:buNone/>
            </a:pPr>
            <a:r>
              <a:rPr lang="en-US" sz="2800" b="1" u="sng" dirty="0" smtClean="0">
                <a:solidFill>
                  <a:srgbClr val="FF0000"/>
                </a:solidFill>
              </a:rPr>
              <a:t>Like dissolves like!!</a:t>
            </a:r>
          </a:p>
          <a:p>
            <a:pPr marL="609600" indent="-609600">
              <a:buFontTx/>
              <a:buNone/>
            </a:pPr>
            <a:r>
              <a:rPr lang="en-US" sz="2000" b="1" dirty="0" smtClean="0"/>
              <a:t> </a:t>
            </a:r>
            <a:endParaRPr lang="en-US" sz="2000" dirty="0"/>
          </a:p>
          <a:p>
            <a:pPr marL="609600" indent="-609600">
              <a:buFontTx/>
              <a:buNone/>
            </a:pPr>
            <a:r>
              <a:rPr lang="en-US" sz="2000" dirty="0"/>
              <a:t>Water inside the cells and body can </a:t>
            </a:r>
            <a:r>
              <a:rPr lang="en-US" sz="2000" dirty="0" smtClean="0"/>
              <a:t>carry </a:t>
            </a:r>
          </a:p>
          <a:p>
            <a:pPr marL="609600" indent="-609600">
              <a:buFontTx/>
              <a:buNone/>
            </a:pPr>
            <a:r>
              <a:rPr lang="en-US" sz="2000" dirty="0" smtClean="0"/>
              <a:t>nutrients </a:t>
            </a:r>
            <a:r>
              <a:rPr lang="en-US" sz="2000" dirty="0"/>
              <a:t>and waste around</a:t>
            </a:r>
            <a:r>
              <a:rPr lang="en-US" sz="2000" dirty="0" smtClean="0"/>
              <a:t>.</a:t>
            </a:r>
          </a:p>
          <a:p>
            <a:pPr marL="609600" indent="-609600">
              <a:buFontTx/>
              <a:buNone/>
            </a:pPr>
            <a:endParaRPr lang="en-US" sz="2000" dirty="0" smtClean="0"/>
          </a:p>
          <a:p>
            <a:pPr marL="609600" indent="-609600">
              <a:buFontTx/>
              <a:buNone/>
            </a:pPr>
            <a:endParaRPr lang="en-US" sz="2000" dirty="0"/>
          </a:p>
          <a:p>
            <a:pPr marL="609600" indent="-609600">
              <a:buFontTx/>
              <a:buNone/>
            </a:pPr>
            <a:endParaRPr lang="en-US" sz="2000" dirty="0"/>
          </a:p>
          <a:p>
            <a:pPr marL="609600" indent="-609600">
              <a:buFontTx/>
              <a:buNone/>
            </a:pPr>
            <a:endParaRPr lang="en-US" sz="2000" dirty="0" smtClean="0"/>
          </a:p>
          <a:p>
            <a:pPr marL="609600" indent="-609600">
              <a:buFontTx/>
              <a:buNone/>
            </a:pPr>
            <a:endParaRPr lang="en-US" sz="2000" dirty="0"/>
          </a:p>
          <a:p>
            <a:pPr marL="609600" indent="-609600">
              <a:buFontTx/>
              <a:buNone/>
            </a:pPr>
            <a:endParaRPr lang="en-US" sz="2000" dirty="0" smtClean="0"/>
          </a:p>
          <a:p>
            <a:pPr marL="609600" indent="-609600"/>
            <a:endParaRPr lang="en-US" sz="2000" dirty="0"/>
          </a:p>
        </p:txBody>
      </p:sp>
      <p:pic>
        <p:nvPicPr>
          <p:cNvPr id="20485" name="Picture 5" descr="solvaton"/>
          <p:cNvPicPr>
            <a:picLocks noChangeAspect="1" noChangeArrowheads="1"/>
          </p:cNvPicPr>
          <p:nvPr/>
        </p:nvPicPr>
        <p:blipFill>
          <a:blip r:embed="rId2" cstate="print"/>
          <a:srcRect l="3960" t="3944" r="28712" b="23077"/>
          <a:stretch>
            <a:fillRect/>
          </a:stretch>
        </p:blipFill>
        <p:spPr bwMode="auto">
          <a:xfrm>
            <a:off x="6629400" y="160338"/>
            <a:ext cx="2117725" cy="2362200"/>
          </a:xfrm>
          <a:prstGeom prst="rect">
            <a:avLst/>
          </a:prstGeom>
          <a:noFill/>
        </p:spPr>
      </p:pic>
      <p:sp>
        <p:nvSpPr>
          <p:cNvPr id="2" name="AutoShape 2" descr="data:image/jpeg;base64,/9j/4AAQSkZJRgABAQAAAQABAAD/2wCEAAkGBhQSEBUUEBQUFBQUGRQXGBcWFxcaGBoZGBcXGBQbHBgXHCgiFxkjGhYXHy8iIycpLCwsGB4xNTAqNSYrLCoBCQoKDgwOGg8PGikhHyQqLC0sLC8sLiwtLiksMDAsLDIpNC8qLC0tLCwsKSwsLiwsKiwqLCksLC8sLCwsLCksLP/AABEIAMIBAwMBIgACEQEDEQH/xAAcAAEAAgMBAQEAAAAAAAAAAAAABQYDBAcBAgj/xABAEAACAQMCBAUCBAUBBwIHAAABAgMABBESIQUGMUETIlFhcQcyFCOBkUJSobHwwRUzYnKi0eHS8RYXJDVDgqP/xAAaAQEAAgMBAAAAAAAAAAAAAAAAAgQBAwUG/8QAMhEAAgIBBAAEBQMEAgMBAAAAAAECEQMEEiExE0FRYQUicYHwMpHBFKGx0ULxM0PhI//aAAwDAQACEQMRAD8A7jSlKAUpSgPDVbTlB10+Hd3CqGUlQRuB16fxMcEsc5JYnOQBZa8NAVW45MldUBvZ87iQ5+5WVQyrg+Xddtz9x6nGN2LlXDRsZ52Mb6/M2c+RFwc9vy+387/zGq9zfzvNaXa6Brt00iUAD7m3A1HdW07j9Ks3BOaILpmWJjqUBiCMbHb+h2/bsQaltJyxzhFTmqT69zWtuTxFIHinnjUMGMalQjYeR8MMdD4mk47KvoK14OQwquoubgq+cgsCP4cbY3A04wexPrVqpUSBXTym+oH8bdgDHlDrg4OTnbv02xWObkoM5c3FxkkkjUuN2ZtgAMfcemKs1DQFdueWPO7i6niDl2bSyr1JO7YycZwCeiqoGMbxCQRF/wD7tKwLBVVJlPRVUhiM75PXb7h33qf5uspJbORIQGc6TpJwHAZSyZPTUAR+tcw5Q5aF1eSiQGGP7vDHXAbGPYZJH746VOKt89FmOGEsE8m9KS6T8zpFryvJHKJFvLlt86HKmM5BDZUKOpOfmssHLjJKXW5n0lmbwyQU8xckY9Mv/T1wRNgV7UCsV/8A+EsOWjuLmPU8rsqv5WaRw+4I20hdIxjb5OcR5Pfte3YOkrnWCeuQckZJBzj5PrVlpQEFBy0yvq/FXBGp20ahpGvORgDoMnH6d96135Sl1ZW+uwCMEFgceUAFdtjlcnOep6ZJNlpQFbuOTmYMPxd0FYEaQy6d2B2GNuhHXv8AOdmLlsrIzrcT4YyNo1eUGQyEkfHibD/hX0GJrNKArp5Uk15/G3Wj+XWM58nQ46eU9QTljv1z8Lye41H8bdZbTvqHQLIAOnTL59fKN871ZqUBXG5RbfTeXS5Dfa4zuzNnJBORqxv2UYxvnbl4CxeRvxM41hgFDAKhKgZUY6jG3z671MUoCrjktwgjW8uAmwYZG4AlBA9MmRc5znQO+9b/AAngckL5a5lmXTjTJvuWZic/BVR6BfepmlAKUpQClKUApSlAKUpQClK+XfAJOwFAfVeGqw/1FtBIyFnBUA7oQGBOPKT29zirDY3iyxrJGdSOAyn2P9qzTqyU4Sg9slTq/sVPmb6cJdzGXxpItenxFUBlYqMA4PRsbd+nSp/hHLkFsSYYwrMFDN1JCjAznp07YqUpSyeTNPJGMJu1Hr2PDUFzLzWlmBlHlYgtpTGyg41Ek7DO3vU6aq3OXKb3ekwlFbBjYsWHkJB/h64IO3/Ed6zFW6I45QjK8ibXoiQ5e5qhvEVomwxGSjfcNyPg9D0qaqscq8jR2elgzPIEKaicLgtqOFHT9c1Z6w68hk2+JLZ+m3X08jzFYYrJFZmVFVm+4gAE/J79az0rFmukKV5mvaGRSleMaAxXN0EGW/8AeoW44q7fb5R7VSOeedZEmYQugKMo0MuSwIBByei74/Q1PctcfW5RyyeH4enJJyuDnfO2PtOxqzijHn1RHVYMuPHDJLiM+vX1/wAFS49znMs/5M58rhRHp+4YGWLNvu2RgY6D1zV74Xx1yiuGDqwB65+Rn/OlQ81vw061/LBkO7BWOD6qSCF/Tb12pxS+i4fbRLENcbEgPqyo76iR9256DtmtiS5vkhlzrNDFixQSkuG0+30vx2Xmyv1kG2xHUVs1yrlPmuSS5kUlWCDUHUYBGQCDjbHmFdF4RxyO4DaNSshAeNxh0J6ZX0I3DDII6E1Vkl3HosZcOTBN4stblT49yRpWnxjiPgW802NXhRySaQcZ0IWxntnGKrNh9ULWWWNFdCrwxyM6uHEbySxxJEwQbNqkG5wPioEC5Uqpce+pVrbwyOrGV0EpCKsm/hSGJstoIRfEBQM2xIIBNbcnPtmpkUyMWifwnVYpnIk8x0gKh1EBGJ05wBk7EUBYqVUR9RoWlZIgXANlpkOpUcXbaUKnQdxkbHGckbaWxtj6gWWJG8byxKzsxjkClFcRsyEpiVQ5AJTIGRQFjpUfwfjsV0rNAxbQxRgyOjKwAOCrgEbMD03BFSFAKUpQClKUArDeW4kjZDnDqVOOuCMVmrzFB0crbka5/wBoRfiFFxCQELKNCiPBB1Y6Ngduudvbp9nbLGiogCqoAUDoAOgr24nVFLOQqruWYgAD3J6V82l4kiB42V1PRlIIP6ipN8GzNnnmneR26pdKkZ6VWOcOcDYmLERkD5LYzkKpXVjHfDZ3rJwHnmC7m8OHX9pYEjAIGA23bc/0P6trqzW01Hc06urriyx15imaA1EDFanFOJrBGZHzgdABkknoAO5NblVznm3me0P4YMZVZGXSMsMZyQO/XHwTWUrZKG1SW/rzM/LfN0N6H8HUrRnDI4ww/YkY/Wpw1zLlflSezkjnllSMSHVNqbSSNzoKnYnJB2P9t+gW3GYZDiOWNj6Bhn9qy4tInqHhWVxwu4+V+fHl0c+5z+o7o8kdrJ4TQsFOpFYuc4OMggKMex3q5cncZe6s45ZRhzkNgYBKkgkA9OlfPMXJ1veIRJGoc9JQo1g/I6jbGDW9wLhItrdIVYsEGMnvk5O3Yb9KOu0bZZsbwRxqHzLuX5ySFYLw4jY+x/tWeviZMqR6gisLsqPooHFuU0u9BJCMn8WkEkZB6/ptnI3O1Z+YTmRIF8qka2xtqJOBn1xp/wAxUrbtpYg1Ec125ZlkiIMiDdARq05JDBepAyavS7Oc5Pby268r/wAFb5lNtbnQbiJZBjKGRQwyMjKk56EGpPkm81loXAZHDeUgEZA3/cZFVvivFZpjpOfSrRyhw78PG083lCq2M7Z2ySM+wI9yaNcclfHPfmXhpm7YcrxWhk8LP5mNttgM4Hv1/wDFTi8FE0SOjGKeMEJKuNQGclWB2kjJ6odu4wQCIDhfMi3asVGkq2CNQb4O2PfqO1Xfh0OmNR7Z/etebiCR0Me/xW53fvd/e+SFe6/ERyWV4PBmljlTynKyIylWeFm64ByUPmXuCMMY/j3IoaFvABeX8J+DRWYIuNaMshYKSHUqG2H8OPepTnSEPbBdtby26RnurvKih1PZlBZsj0NTcqakIG2QR37j2IP7GqhaOfcV5Ltlgije6lhEkcdhIYtDCUlmkGosraGMjSMTt95zUre8jQSR+H47gSXMl1/+Jg7SAhk0SKVdQGyMg4ODVb4N9K5kVUmFr4Yms3ZB5g6weLryfCXVkSDCvrPXLmvj/wCU0+uLzxaEyBhiphUXcs6mL8on7JFGFMe6DcigN/gnLtkzJHDdSkJHbthlUAjh90yK5YoMfmBkI7jf3qRT6ZwtEYzcTvEInhhXMeIo3kSRgpCZfeNQCxOw/Wou6+ms7RuuqFsxzLgs4BL8RN2u4Q4GjA3DDV1VhVs5I4HJaWixTeHqDStiMDSA7lgNkQEjO5CKM9AKA3uF8GWCS4dSxNxL4rA4wD4aR4GB0xGOvrUjSlAKUpQClKUApSlAVP6jcRMdrpETSCUhSV1ZXBBBGn+LIyP+WqZ9Or+T/aHhW7yNbYYsraiq7Z6Ywpzt2zvXXitfKxgdABUt3FFnBnjihOLim5efoVfnbl2WcLJBMkTqjxkOPKyuVJ3GSCCoxsaw/TzlxLSEqZEklYksVHQbbAtvjYE9B7VJcy3LIPLpyQdOvVo1f8WnfHxVR+nsl0zKbnGrU/TVq063+7I9NIGO2K4mX4jOGfZFKk0u/m5817FqMsktP4bfy99enqxzd9Rpo2KwKiozMiyZOvKPpcgdAMqR0NXvgDym2iM5BlKjUVIIJ+RtnGM42zmqtffTmzuZ5JY5WWQliyxujKrnPmK4JG++MgGrHyxwH8HbiHWXwWOSMfcc4AycAfJruf8AGn6lXV+Buh4KadPd/H39zfvr9IUMkp0qvU7/AKbDcn2FVYfU+1Z0WMSNrcRnKlSpJwNj1/8AB+KnOZeDNcwFEfw3DI6MRqAZDkZXuD0PzVD5M5XntuIkTxeJkMWlx+X0BUrkdckj167bZKKV8mNmH+nlJzqfkvxfzwbF5ILqSSaZwkaZ3ZgFRBsMljgepPqaq9xfRCX/AOnmjk04OY5FbHocoTipji5lsZnTHlOdJ7MpO3z6Ee1V3xXuJRhdycYA3NXYLzXR5nPlj+mnus7FynxVri2Vn3YEqT64xv8AJBFTVQ3KnCTb2yo/3Elm9icbfoABUuWqjOtzo7WK9i3dn1Sqfwz6kwyXRgdWjLHEbHo/p22z2PQ+tW8GsNUb5Y5wrcmr9UQ/FeHnOtN/Uf61yfj/ABh47/xImxKr6NBUnYqqqwz11DtXcCKjbzl+KR9ZUax0YAZ/etqyOttjTPFhyOc4Karp+v59yt8vySGLVdqni6iQdK6tPbJH6+/StTm3hn4pUKyaGjJIBGpSdiMjr2x8GrWOXx/Mf2/81ng4LGu5Go+//atzyw7OfjhljJNcU7/YpP0/5MlikkmuCvnOyrnSd89wNq6KBQCvaqNnSzZp55vJk7ZB8YGu8s4+ytNcH4ij8Nf+u4U/KipyoOz/ADOIzv1EMUMI9mcvLJ/0+BU5WDUKUpQClKUApSlAKUpQClKUApSozj3MEVpEZJmA7AZGWPoB3oZSb4RJ14TUby9xtbqBZlVlDFhhuuQcH5HvUkay1TpkU7KxzdzSluChhM5Ch2UYAVCSASSDv5T+1fEMy3fDZHsB4byIwXOx1D+Ekft+tRvM/IM95ds4n8KJkCnBJOB/AU2BGrJzn+I7VKckcvT2iyJMymPKiNVOcYBDHcdxp/UGovFC9/Frz8y742GOGGy99891x6+X08znXCPxX4yV7WIwyqmPCyoc+YBvv6kAnt/auy8PL+Eni4EmldeOmrA1Y9s5rWg5fhS4adUxKwILZPfc4GcAnuR1qRrZJqqRp1GonqMniTSXFUvRfXzPJGwDtn29f3rnll9RpbniKWsUSxprYOxIdiEBLYKnSM6SMjPzVm5y4m0VuVhyZZj4aY65bqR7gdPcisPKvJcVpHGSimddTNJ31OMMAf5QNgPbPeipK2UZ75TUY8LzJ+e1WRdMiqwPUMAR+xrFacKii/3UUaf8qqP7CtulQN9K7PK+ZI8gg9CCP3r7pQyc24Z9MJFvElmkUxwsCo1MzsExozkAKMj39PeukAUr2st27Nk8s5pKbbrq/wBxSlKwaxXy8gAyTgV8XE4RST0FVkcWW4maMOpZNygO4H+EVsx43PnyNOTKoceZNycaQdMmvgceTuGFaq2QxXO4ua3jumMwZ4JldogpHQZKHGfKdO2Pf1rcoY+mMePU5beON1y/p/P2Ojcsx7TyN9008r4yPtBEUXT1jiQ/rU3VE4XxAyRrPDlQc7H2OD8jardwu/EqZ/iGzD3/AO1Qy4XDnyIYdQsnBu0pStBZFKUoBSlKAUpSgFKUoBVE5+5fuppdduizK0fhlGIBQ6ida5IBznB+B7Ve6UN+nzywTU4/3KNyRwC9tnRJWAgWP7dWrzk5wB2wSd/8F5pWK5uAilnOFG5NSb3GmcnKUpy822/uZM0zXPuO/U3RNELZQ8TEAyMpCsdWCFOcjHTJHX4roCHvWGqJSxzhW6LV9e/0PqhrwtWCC/jkyI3RiOulgcftSma20nRHpaeLdmRt1hGhP+dhlz+gIFS9Y4ItI+SSfknJrIaNmIqjXm4nEjBHkRWbopYAn0wCd6+ra+STPhur6TpOkg4PocdDXJefuE3TSyKYCU8TWLgZI0tgKDjcYyBj9utTvLfEoLO18WMyTS3GCVbA3TKn4XOcdSenapxhabLOrxwwRxyU0912vNfsdEpXP4/qPIG/MhTT7Eg/uauHD+NRyw+KrAKAS2dtOBk59MViUJR7KUM0J9MkKVFW3NFrIVCXERL5CjWASR6A71K1FqjfXCfqKUrysGCI47P9qj5P+n+e9cku7vxWmMFtIJJHGh01HSw3OWH2nPmxXVuM/wC9X3H+tZ7bAG39Ktf+pI16XP4Op8RpSrin9vz6GjDxAwwJ4+7qimQkgAHG5YnYGq9YcsWKPJdfmYiDyeGxDIvUsVGMkexNbHPfCJLi3liUyL4gOGQkDdSumQAEsm/T2FYeDqlpCzXjPoZWT8zLvIG6jAGW2zvjpXmo6vUS1ShfFtOO3petnYw2oScON3o+78qIi05qZbxkmIWErlEQAqgJ8n2DqOm3XNXLgFyPFBU5RxkY6HbIqoWHBuFucQM7mYbBmbYKc6RlQR06HPQe1WrgkCrLGiDCqMAegA2/tXqY28b3HF1/gx1Kjp00l3fe7z4t+RbaUpVE3ClKUApSlAKUpQClKUApSlAK1uI2KzRPHJkq4IONjj2PY1s18SPjc7Ad6fQw0mqZz1/pEnjIVuJPAVtXhMATnOWAYEAA/wDLV5ub5Il8x+AOp+BWjc8YZsiAAj+c5x/+o7/PT5qMuIRoZnY5x1PUnFUtVrYafit0m+r/AM+n+Sw8uXUqMW+EuH+d/Uw8Z4qXH5zCKM9EBOW+cbt8dKi7KeAuDBJpcdOqn4Gdj8VktLFJlZpGyRtuew6D4ql8QcJNhema7uGbcVSrjo87qfke6XPPf50dasOYP4ZxpP8AMPtPz6f2qbVwRkHOa51/tINbxkHMuPN+nQ1P8u3rCURk+V11AehABOPQYz+1cbT6r+ozZMW2nD0dpr+GdhxeOEJN2pfuWOaBXUq4DKRgggEEdwQetUO+SNL10YKqJpCKAAoXSCAAOgySf1NX2eYIpZiAoGST0Aqi8Vjh4nK/4KTMsKrqYgiNsk6V1HfVsdwMVexOnz0ac64Vd+hUeP3MuoeILULv/uWlJ9vvUDrVn+n51RXCsCylB5R3+7Ye5G1V245KnEirO0cYc4UvIgz06b5PX071fuVpLeCRrWNy0w8zkrgMVwCAeh05G3vW+bWylyUMCnPNumtq6OaLy/c3ckYgtnRVdvzTnHXO5YDp/Wu3WkZVFBOSAAT6kDBNZBUVxzmaK1HnOp+yL9x/9I9zVV/M+D0OfWSyY4RnSUVXH4/2JSV8AnBOATgbn9B3NVmH6lWDNjx8HOMMkg39N12NVniI4lxTyoPw9u3uVBHu33P8AYrf5N+l62sxmnYSsh/KGMKOnnIyfNnOB269ek9sUvmZy/FnOS2Lj1ZbOLQeJGHTqvmGx3Hfb+tVvi/MX4e3Z99W6rjHXHXc9v8ANs1d8VDcV5fWTcBT30sAQT64Pep4pxrbIlkhJSU48+3qUDk3mGR78qHmMLqdpmJOoAnbPf4qy868KlmhDwSaHiEhwRqDqy+ZcYO/lGP1HescvAFW5Wd428Veh/h2GAdh1x+lSfiu2yqT+hqfhKuGWcvxKU8yywgotcJd/vwUfknhkYi1lWMiMwBPTJA1FcdfT9K6By/YneRu+w/1NLTghJzL09B/m1TaJgYHQVjJkio7IFf/APTPlefN2z6pSlVSwKUpQClKUApSlAKUpQCvDXtfLUBGcU5gjh8v3P8AyjsPUn+EVSeIcw3E+XCjwx0G+PnGd/1rJxG2b8PJIfucH9z1zUXb82okBjI3+KuYnibaxO2uH9Tk5ssn/wCX5U1aN3gvNZaURyYUEgHH9PjfA/Wpbj0mjGk5z1Fc74azTXSiMbs2398/pjNdGvoYQWLBwcMVzg74Ont615P49pccckIxaW71fTvv7nV+D6qWSEnJXX9yn3IkBbw2OkE+/eomx4WZp1XWAWYAltgMn1q22PGoUgIYZbHzVNFzm4yNsn4r1uCMscFC7pds8/q3BzUvV9G5YczS26RRylfNNcur6QokhiFyroxx5WSSKM566XX0NWHkbmd7mcGRAhieNcqWwRKhI+5QRj3Fa8PCriSMO6W+glmjDpggPnJGgYGoEn1OST13h+HXLWd1gokYJTKxqAmB9hGOuMnfr1riaGGN63Jt27qd0+++1/3TOxqdQlp43F1aq10dh4uzuvhQnS7jd/5FPU/PYVh5d5XjswwiJJfSWJ6kqCP9TtWCDm2LOlvu76cN/Y5/pWZOa7csAXKk7DUrAfvjFdR45pVTMLLib3blZFc/cEEsaTCNpWhbJROpQ/eQuPMw6j9eu1V76UcLZJJ53QpHjShcYYDOTuegx/aumu4AzWhLYGY/m7IOkYPX3c9/gbfNa7Z0oanZglhUV8zuyPueJzXBKWY0r0aZunvpHc/5t1rLwrlGKE62/Nk6l3337kDt8nJ96mkQKMAAAdANhWOacKpPpWJZFGN9IqLHb55ZmFe1Q+I8/rFdi3MsZkxkplMA5ACHfUHOrIHpk1cra+VohIfKCM7np671R0+shnk4pNP3VWvVFieJwW7yNqlavD+JRzKWhcOoJUkdiOoNbVXao0ppq0KUpQyKUpQClKUApSlAKUpQClKUApSlAK8Ne18udqGGc94zduYNAXKE4z6dhn5qtcT5YcRa/wBanuMcTURNGAWfKnbouCDv747e9QnEObWaLw8e1b8Gmjp5ScP+Tv8A+f5ORqc8csFHL5IheA8RaGdWAyft/fAq98QuZLhdWnGkZJ6YAGT/AGqqcpcCM0pdwQiYOcbF85UZ/qfb5qwXqSRSGNDrRwVK9xqGMqfbPSuH8Veky6qOLJKSfF117WWfhT1GLA5ximua9fcgZbOTxBDbIhcxNO2tiqhA4RQNIJLFifYAVE21+ZJHilXQyqnUgsrODkZHpjG3WvL28dm+9opEVo9cbEEoxBZTscjIB9j6VrcH4WXnVIfvfQgyf5QQu7e2a9Ksbi6b4OXk1GKUUoLn+bOhXvOSPagLp2ABAxkEDBGO1Vi0sXvJAT0Gw+MmrEOQ4kjMjqXyT/EcD4xgn5NRob8Jh4wxi6AnfDdSpIH7e3xXndBHTR1ktsnKVcWvL29Tsanx56eKyxShauvX39DR43wQ22CNq3+CcX1x6XyW1Dc75B7H1qI47zA1wcdqkuSLqFJSkw8zY0E9FbfY+5yPiuzrdK9Th23Uk7T9GcrS54YtT8v6Xw16nVOX2Jt1zvjUP0BOP6VJYrQ4GPyR7lj/ANRqQrVNVJncx/oRXudPxAti1qSGU5bHUoB5sDBz8DB/1qH09SWaa4IMgt2UAav5/KcgfOT8V0yeAOrKwyrAgj1BGDUfwXgEVqrLCCNbFmJOSTWJqM8bhL8ss4czxb0le6uW+q9FXfvZXrnkx5LgSuV1BdGvOfLqDfb65UftUL9SbR0QJ4crxCNRGyZKpIGOotjocYOf26VGfUbibfjGVJZlmjKCJUJ0kMoJxj+LJq8clcTnnidLuMgxhULMpGvK+cEHqQRv2ORVTTaGGC3G7935ex05ZJaaOLO2nfS65/P9Gt9LFUWZ3Bk1nxCP5sDG/fbG496uda1jw6OFSsSKikkkKMbnqfmtmrknb4OQ5OTcmkm3fHX2FM14a57zxzTdQtMkbRxIEBUsDrcHAYo3TVk9s4+awlZPFjllmsce2dCzXtU/6ZzyPaF5HZtTkqGySowMjJ7ZzVwo0k+OSDjKDcZqmu0KUpWDApSlAKUpQClKUApSlAKxXDYVvg/2rLWpxSTEMh/4W/tWUrZGTpM59w2SExOZD59859c7198I4DbSQNK2ksS+57aSQAP2zWhzdyyy/mxtjXuy9s9yCP8AOtQdjfyW6EEa0znG/XuQ3bPxWjWSeqwyhpZXJPlW1/f+5Qxy8DLF6iFRrvhl5seOxR27Ry5wPsVAM/p2H61CPxyI6sLIJCCEYlcA+uB3xmvrl+GOfzNsCM4z0qL5otlifyHpUdJ8KxbYSzrdNLt/v96Nuq1+RJywuoPy9jeflaJ4TITggdjVM1eHJlTupyD3yOhqQk4hOYyFDFO5AJ/qOlYbXgsjFS6MqsSASMZxjOM/I/eu0pc7WzgZayNPHGvcvk/GlaNVE8WGVSRq+0kAkHA6gmpu24NE9kIxIsiuylihBBI3057dB71Ub7lQRwBs74rR5P4oy3AjLEJISrfsdJx6g/0Jrhv4Vi06nmwXup1b6+np/B6BfEcjcMGdKn6fyS3GOXIVbw0QIx+1lJ69s5O4qkRoVkAHUH9jmumT8NdjqgKSPvjUSuk9iQRv64zUDwblkRTZmOply2BuMjfc1V+D6yUYS8efEpVFN7nb/EPimhjOcPAhVL5nVI6bwcfkR566Rn571vVo8GOYI891z++9b1daX6mWIfpX0FeEUr2okyNbl6E3AuNH5oGA2TjppzjpnG2akQte0rLbfZhRS6FKVGtzDCLk2xcCZY/GKEN/u86S2cYIztsc1gySVRnG+W4LtQtxGHCnI3IIPfBB7+laEXP9k1st0s4MDSCFWCybyHYLp06s/pVhzQlGUoPdF0zDZWKRIqRqFVdgBWetPh/F4p9fgyK/hu0b6T9rrjUp9xkVuZoYbbdsUrzNM0MHtK8zXtAKUpQClKUApSlAK1OKWxkhdV2LAgfNbdKynTsxJWqZznj8rGFvEJGgrlT28wB/vUfxC9gNrjA1YNdC4zwJLhSG2JGM+o9CO4/tXMeJ/TqZHwHXSTsW1D+wO9bdNhw47WPi3bXv/o5erlnXa3KqILg164YRx5JJ8oHcntW8eFXFxKFCnJ9cD+5q38uclJbDxXYSSD0HlUHZsZ6n3+azcWljV8oMAdf0rnfEfi8tJkUIRTfHfbv0J6P4W8+K8sqX52YJeGJZWckcmC+nJI6HI7H0HSo55C9vsMlWBX19Gx+n9hXvNPM0k0TBY1VcYyRlvfftUfy/zSPEUSoNhp8ox3649aq6jQ6pZVq406d+9ed/Qsx1Wnv+ndq1RrcS5hcpoNa/KYUXSmQ9MkL3Y42H+v6VY+JQeJDK/h5zgLhckEsCNwNts1BcM5ceWQBUbr3H+b11dJqv6/SyaWy7Xr9/dHP1Wmnp9VC3vqn6F1ts5Z/sU+vX9K2+EcvazrkzoPr1Yf6L/eovmKaWxW3Kquk6g0skc0sUIRRoDJB5iWJ+4+UYPXat+z+o8ObVJVOu5EPniZHh1SsUUKxYO41DBKodOQGwa5ml+E6fS0/1STu+l9l/J2558mbviL8v9suSrgbV7VM5L55kvJESSDRqtYrgupGnLyyJpALZx5Nts5DdsE3OumRKbzHzpNazyDwA8Uahs5IZsjOQ24A2IxjOxqQ5V5vW9LhUKFNJOWDDDD1XuO4rHzbyOl8VLSSRkDSdGMMuc4YH0OcH3NS/BuDR20SxRDZR17n3J7mp2qfBuyRx+HBwk91vcv8AH7f9m/SlKgaRXK/rSzWzQXkQOWjurNsdfz4m8H9nBNdUqNur62kkEEjwNJkMImaMvkbg+Gd8++KA5DwfgRi4tDwsL+TBNFfk9vJaxqP/AOw/rUba8xM15azRXMpae+WJw92TK0TSaGVrRF0QR46ZbO4x6jr/ADXx+GwVZ2hMs0rJBEsar4sjOSVQMe22ev8AWovlrjENxcywT8P/AAlyAs7LJHEwcBsCQSKMMwY99xk79aA5hFdG1sr5baZ1Y8UMM58dwyW+ohWLeYxa2Gky4JOO+MVs3PE50sr1YLseEstj4fhXb3JhZ5MOBOUUMrDfTk4x812KCazfxzD+GlYg+MI/CZmxnaTTnPf7q0OUuJWd5ZxGKGGJJg0i25WLPlcrq8Ndj5k64oDYntVsOGTYlnYQxzyGViJJs4d2bLbM2SSAdunauRctcedLuLwbpwJrS7kkzdPdsGWF5I3kjCBY5VIB8NcnYg9d+3TcZt1j1vNCIslS7SIEz0K6icZ9q1o4rKEIyi1iGHeMjwkGCAZGUjHbGSO3WgOVfTbi5TiFqjXDzNcRy6niuzPHIQpbVNBKoe3YdjtvtjGa7cKqd7x7h1iIpkWAfipFiEkAh8xY4LMwIzGCPMcnG1WxWyARuD6UB7SlKAUpSgFKUoBSlKAV8SRBhhgCD2NfdKAhbnhrR+aLdf5e4+PUe1QfHfDNs7KoDDSSQN8ahmrqRUXxXgwkBK4DHOR2YHqD/wB62LZNrxEm10yvOEop+G/sUZ+KQC2bVjODVBjbMmR61Y+YOWGVm0tpxuUfII+D3HvUpyfyKWYSPuB0OPLn2z9x/p810K2xt9HAyb8+VQS6LbZF3VUQYIVdR6AHAznHvU7ZcPWMerd2PX/wKyWtosa4Uf8Ac+5Pc1nrnynfEeEehx4q5lyyr87CzAie8ne3dS/hyRSPHIAQDLgx7lMAFsjAwCcVCWvCeDi5RIpSJY3tlCLNLpMkbGWAuM6XckscsTqyasvMXLTXEkUsM7W8sazR6giPlJgviDS+wbKKQexG4I2qG49yZILK5ittUk1xPHMjlkQxOohVXz3C+CGOBk6iAK1m4+eDXPCreWE28+GMKwRjXIytH4kjRggjBYv4mkndskDNSPDfqNZSxQyGXwvHzpWQEMPzDGC2MhQX8oJOCds5rUf6cJ+IglimaNYFt1Cqi6itv9i+IMHSw2YNq74xmtF/pRlI4zdSFIlCqDGpGFnMyEb7N5tJPUgDpvQFw4FxgXURkVSoEk0eDjOYpXiY7diUJqRqN4DwYWsRjDFgZJ5MkY3mleUjb0L4/SpKgFKUoBX584rw2V7h2WzljmTiCyOEtHYhPE2ka7YszBuulML1OMV+g6UBTfqdarJaKJLSW7jEqlxCxWaIb/mxgDLsucaduvpVDsbW9mjvYeHvxF7VrVwv40YbxtQwkTNgnKal7DfftXbsV5igONcEsUku7E8PsprU28E63bNC0QOqHSsbEj85zJk53O+fjDa8LubXhHDbuC3lN1ai6iaII3iFJzMFymNWFfQ3TuTXa8V7igOI8wcnyWY4arIXt4YJFkYW34tEuJDrkZoCRnUSQG3xgV5wTlBml4Sk0E0lv4vEJCs9uEVEdUaMNGGcRoXUlVYjr09e3YpigOFXPLhjtJNVo5SDjLOEEDMRa7a9C6cmIhQNvKcCu5W7AopUYBAwMYwMbDHb4rJilAKUpQClKUApSlAKUpQClKUArw0pQGrfWqOPOituPuAPf3rPGuMAbClKk38qNSXzsyUpSom0V4aUoAK9pSgFKUoBSlKAUpSgFKUoBSlKAUpSg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mhhe.com/biosci/genbio/enger/student/olc/art_quizzes/genbiomedia/002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429000"/>
            <a:ext cx="4640755" cy="3480567"/>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food.oregonstate.edu/learn/images/w25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6802" y="3886200"/>
            <a:ext cx="2362201" cy="23622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427" y="7937"/>
            <a:ext cx="5562600" cy="6457720"/>
          </a:xfrm>
        </p:spPr>
        <p:txBody>
          <a:bodyPr/>
          <a:lstStyle/>
          <a:p>
            <a:pPr marL="609600" indent="-609600">
              <a:lnSpc>
                <a:spcPct val="90000"/>
              </a:lnSpc>
              <a:buFontTx/>
              <a:buNone/>
            </a:pPr>
            <a:endParaRPr lang="en-US" sz="2000" dirty="0"/>
          </a:p>
          <a:p>
            <a:pPr marL="609600" indent="-609600">
              <a:lnSpc>
                <a:spcPct val="90000"/>
              </a:lnSpc>
              <a:buFontTx/>
              <a:buNone/>
            </a:pPr>
            <a:r>
              <a:rPr lang="en-US" sz="2000" b="1" dirty="0" smtClean="0">
                <a:solidFill>
                  <a:srgbClr val="FF0000"/>
                </a:solidFill>
              </a:rPr>
              <a:t>ICE IS LESS DENSE THAN LIQUID WATER</a:t>
            </a:r>
          </a:p>
          <a:p>
            <a:pPr marL="609600" indent="-609600">
              <a:lnSpc>
                <a:spcPct val="90000"/>
              </a:lnSpc>
              <a:buFontTx/>
              <a:buNone/>
            </a:pPr>
            <a:endParaRPr lang="en-US" sz="2000" dirty="0"/>
          </a:p>
          <a:p>
            <a:pPr marL="609600" indent="-609600">
              <a:lnSpc>
                <a:spcPct val="90000"/>
              </a:lnSpc>
              <a:buFontTx/>
              <a:buNone/>
            </a:pPr>
            <a:r>
              <a:rPr lang="en-US" sz="2000" dirty="0" smtClean="0"/>
              <a:t>Solid </a:t>
            </a:r>
            <a:r>
              <a:rPr lang="en-US" sz="2000" dirty="0"/>
              <a:t>water (ice) is </a:t>
            </a:r>
            <a:r>
              <a:rPr lang="en-US" sz="2000" b="1" dirty="0"/>
              <a:t>less dense</a:t>
            </a:r>
            <a:r>
              <a:rPr lang="en-US" sz="2000" dirty="0"/>
              <a:t> </a:t>
            </a:r>
            <a:r>
              <a:rPr lang="en-US" sz="2000" dirty="0" smtClean="0"/>
              <a:t>than liquid </a:t>
            </a:r>
            <a:r>
              <a:rPr lang="en-US" sz="2000" dirty="0"/>
              <a:t>water and floats</a:t>
            </a:r>
            <a:r>
              <a:rPr lang="en-US" sz="2000" dirty="0" smtClean="0"/>
              <a:t>.</a:t>
            </a:r>
          </a:p>
          <a:p>
            <a:pPr marL="609600" indent="-609600">
              <a:lnSpc>
                <a:spcPct val="90000"/>
              </a:lnSpc>
              <a:buFontTx/>
              <a:buNone/>
            </a:pPr>
            <a:endParaRPr lang="en-US" sz="2000" dirty="0"/>
          </a:p>
          <a:p>
            <a:pPr marL="609600" indent="-609600">
              <a:lnSpc>
                <a:spcPct val="90000"/>
              </a:lnSpc>
              <a:buFontTx/>
              <a:buNone/>
            </a:pPr>
            <a:r>
              <a:rPr lang="en-US" sz="2000" dirty="0"/>
              <a:t>Water expands when it freezes - </a:t>
            </a:r>
            <a:r>
              <a:rPr lang="en-US" sz="2000" b="1" u="sng" dirty="0"/>
              <a:t>Ice floats</a:t>
            </a:r>
            <a:r>
              <a:rPr lang="en-US" sz="2000" dirty="0"/>
              <a:t>.  </a:t>
            </a:r>
          </a:p>
          <a:p>
            <a:pPr marL="609600" indent="-609600">
              <a:lnSpc>
                <a:spcPct val="90000"/>
              </a:lnSpc>
              <a:buFontTx/>
              <a:buNone/>
            </a:pPr>
            <a:endParaRPr lang="en-US" sz="2000" dirty="0" smtClean="0"/>
          </a:p>
          <a:p>
            <a:pPr marL="609600" indent="-609600">
              <a:lnSpc>
                <a:spcPct val="90000"/>
              </a:lnSpc>
              <a:buFontTx/>
              <a:buNone/>
            </a:pPr>
            <a:r>
              <a:rPr lang="en-US" sz="2000" dirty="0" smtClean="0"/>
              <a:t>Floating </a:t>
            </a:r>
            <a:r>
              <a:rPr lang="en-US" sz="2000" dirty="0"/>
              <a:t>ice prevents rivers, lakes, and oceans from freezing solid.  </a:t>
            </a:r>
          </a:p>
          <a:p>
            <a:pPr marL="609600" indent="-609600">
              <a:lnSpc>
                <a:spcPct val="90000"/>
              </a:lnSpc>
              <a:buFontTx/>
              <a:buNone/>
            </a:pPr>
            <a:endParaRPr lang="en-US" sz="2000" dirty="0" smtClean="0">
              <a:solidFill>
                <a:srgbClr val="FF0000"/>
              </a:solidFill>
            </a:endParaRPr>
          </a:p>
          <a:p>
            <a:pPr marL="609600" indent="-609600">
              <a:lnSpc>
                <a:spcPct val="90000"/>
              </a:lnSpc>
              <a:buFontTx/>
              <a:buNone/>
            </a:pPr>
            <a:r>
              <a:rPr lang="en-US" sz="2000" dirty="0" smtClean="0">
                <a:solidFill>
                  <a:srgbClr val="FF0000"/>
                </a:solidFill>
              </a:rPr>
              <a:t>The </a:t>
            </a:r>
            <a:r>
              <a:rPr lang="en-US" sz="2000" dirty="0">
                <a:solidFill>
                  <a:srgbClr val="FF0000"/>
                </a:solidFill>
              </a:rPr>
              <a:t>top ice </a:t>
            </a:r>
            <a:r>
              <a:rPr lang="en-US" sz="2000" b="1" u="sng" dirty="0">
                <a:solidFill>
                  <a:srgbClr val="FF0000"/>
                </a:solidFill>
              </a:rPr>
              <a:t>insulates</a:t>
            </a:r>
            <a:r>
              <a:rPr lang="en-US" sz="2000" dirty="0">
                <a:solidFill>
                  <a:srgbClr val="FF0000"/>
                </a:solidFill>
              </a:rPr>
              <a:t> the water below from the extreme cold.</a:t>
            </a:r>
          </a:p>
        </p:txBody>
      </p:sp>
      <p:pic>
        <p:nvPicPr>
          <p:cNvPr id="17416" name="Picture 8" descr="uw_emp_lg"/>
          <p:cNvPicPr>
            <a:picLocks noChangeAspect="1" noChangeArrowheads="1"/>
          </p:cNvPicPr>
          <p:nvPr/>
        </p:nvPicPr>
        <p:blipFill>
          <a:blip r:embed="rId2" cstate="print"/>
          <a:srcRect l="11864" r="5084" b="4413"/>
          <a:stretch>
            <a:fillRect/>
          </a:stretch>
        </p:blipFill>
        <p:spPr bwMode="auto">
          <a:xfrm>
            <a:off x="5718175" y="160338"/>
            <a:ext cx="3276600" cy="2835519"/>
          </a:xfrm>
          <a:prstGeom prst="rect">
            <a:avLst/>
          </a:prstGeom>
          <a:noFill/>
        </p:spPr>
      </p:pic>
      <p:sp>
        <p:nvSpPr>
          <p:cNvPr id="2" name="AutoShape 2" descr="data:image/jpeg;base64,/9j/4AAQSkZJRgABAQAAAQABAAD/2wCEAAkGBhQRERUSExARFRUVFRcRFRcYFRUZFxYZFxgXFBgWFhQdGyYgFxokGhQVHy8hJCcpMCwtFR8xNTAtNSYrLCkBCQoKDgwOGg8PGi4cHSQrLSoxKiwpLCspKywtLCksLC8sLSwsNSosLCksLC8sLC0sKSwsLDApLCwsLCosLCksLv/AABEIALMBGQMBIgACEQEDEQH/xAAbAAACAwEBAQAAAAAAAAAAAAAAAgMFBgQBB//EAEIQAAIBAwIDBAYIBAQFBQAAAAECEQADEgQhBTFBEyJRYQYyU3GB0hQVI1KRorHBQnKh8EOCktEHFiQzYjSTssLx/8QAGgEBAAMBAQEAAAAAAAAAAAAAAAECAwQFBv/EADARAAICAQIDBQgCAwEAAAAAAAABAhEDITESE0EEUWFx8CIygZGhscHR4fEUI7JC/9oADAMBAAIRAxEAPwD7HjRjTxRFb2YUJjRjTxRFLFCY0Y08URSxQmNGNPFEUsUJjRjTxXDxfjVnSpneuBR0HNmPgq8z+3WhEmoq3odeNEVlDx3W6lTcsWLensAFu21B3xAnIL0Eb8iPOpNL6M666oa7xO4hMnG2ixE7HIEDcQeXWp0W7MFm4vci39F9TTxRjWU13BNdpwHTiYZQe+byKFURsSTlImB/mpn9JtVpP/XaUdnMdvZMqOneUnb+nupvsxzuH34uP2+hqcaMai0Out30Fy06uh5EfoRzB8jXRFRZuqatCY0Y08URSyaExoxp4oilihMaMaeKIpYoTGjGniiKWKExoxp4oilihMaMaeKIpYoTGjGniiKWKExoxp4oilihMaMaeKIpYoTGjGniiKWKHiiKeKIrOzShIoiniiKWKEiiK5eIa4pCIoa424BJAAHNmI5Dp5kjzI5b/GTjhgyXmOKg95JPNw42YASYMExEb1ZJszc4p0yzFexVbZ4abID2d/voT/3fFsjyu/8Al15HoV6NLxa3cYKM1YzAdGWY5gEiCRB2BnY+FH4BS6S0ZyekfHl0drMjJ2OFpBzdzyHu8f8Aciq/gHomS/0vWxd1DbhTulkdFVeUj+nTeSefglv6dr7uqbe1pj2FgdC49Z/3/wAy/drTcZ1L27LNbAL90KDvzYAwsjIgEkKDvEVL09lGMEsr5kvdWy8uv6M6muuG6LJ7M2PpLWcOzXLASot4xjgCAeU4gb1r6xP/AC240q3wtz6WNT9LNyPtTNwqQU6p2Bx7LoPMVqeC6xrthHfHIyGjkCrFTtJg7bidjI6VjHHKKdu9TunLG2lCNaHXcthgVYAgiCCAQQdiCDzFZPhPEbt65ZS6Ue2e0OOC5Er3kNwRAKgR3QO9FXnH9Xdt2x2IlmYL6ubAQSWW3ILkQNvAk9KzZ9HH01jR3bKXBqLU9swHaPc7VC1wXlBHaTdxOx7pAiBR45SaadCMsaUlONuvXr4bNjcY4A+hc6zRDu87+n/gdRzZB0I57cunUHRcJ4mmptLetmVYfEHqp8CDXZorxe2jmAWVWOJDAEgEgMNiJ61kdBb+gcSOnG1jVg3bY6JcX1lHgD+6DpWyfEvE4XHkyTj7r+jez+JrooiniiKpZ1UJFEU8URSxQkURTxRFLFCRRFPFEUsUJFEU8URSxQkURTxRFLFCRRFPFEUsUJFEU8URSxQkURTxRFLFCRRFPFEUsUc6cUskSL1vzllBHvB3B8jXicXskwLyeUkAH+UnZvhNRMATJAJ8SBXl+6ApLbjw5z0AjqelCtyJbvGLK871vbnBBCjxYj1R5mKr73pXb/w8WH3mcIp9w3dvgu/jTixIlh17qD1QegjkT5/tUyaJR0E9SBFWXCtzNvI9tDl0XErC5XLmotG427bxiByTE7qAOh6knmTXl3j+kPO4GDbeq0HrsSIPw5V1tolPMA/ChtGDU2ivDNKtPXxOO36W2Vlc2cDcEAkgeD9BH3jHnvua3jfHrBs3WHMqXXvps4XukQ0gyAZG9Xn0ARA293Tzqq9ItEDor5AGXZMdh4CT+hqY8KZnlWTgd1scvoaF0uls3CURHUG8SDJa4w7JsugAbEztuN6v01Cai6GDWntWjtsZ7YfxK/qkKrRtO7HljWbva9DoNHaSHvXBplS2CN4jJn+6gCOxP/h1O1WXoxrQt3Uaa4Bbui7kEnuuhtoQ9okDIEAztIIMjqcJcXMqtNzpwYoLs6fF3afD16ZpjeXxFVr6pNPd3dRaunaFUKlwBndnuAj1xHPqp33qwFZr0k1QuX9Pp7QW5d7RnZZ7qILZJe6QDj6yACJOfxqJXVpWbRipSSk69fn+S10N1L9zt8rTIsrYMHIc1uNJ5hioAI6Lz3qx7dfvD9vxrP8Aohr1a01loW9auXVuWjEpFw7r962QVIYfeHLlWgmpV1roRwqLai7137yqt621pWNp7lm3baXsgAqFAANxS3qzkxYDnBO21Zr0z3s29eChZL9u5aKhgwsndVYHeSxyOw5x0ru41qO31a2bCpda3ZutckxbtksiqpYA/aMwYR0CmY61HHeKW7vBlCk5jsbbo21xHDboy9IKMB0OO01OPi5lNaGHasUF2biUtddO7+vz4G6tcWstyup7icTHjBgx58jXh4xZmO2t+/IYg+BfkD5EzUQXYBgDA6702W0dKsXuXr+yW5xWyvO6h8ACGY+5RJPwFejilkie2tR45r/vUCADkAPcIoIEzAnxjf8AGguRLb4tZbYXU+JiR4iYyHmNq8bjFkGO2TzMggfzNyX4kUjweYB9+9AaNulBcvX9ktzilled235AMCT7lEk/CvV4pZIntrUfzrt799vjUCADkAPcAKGAJkgE+Mb/AI0FyJbfF7JMC6nlJAnzUn1h5iRXj8Ysgx2yecEED+YjZfjFIxnnv796FMbDYeVBcvX9kr8UsgSb1vyhgSfcBuT7qE4pZIkXrfnLAEeRB3B8jUKgDkAPcIrj4txWzp07S8ygchIlifBRzJpVkOTirbSRYpxeyTAvJ5SQAf5Sdm+E0XOL2QYN1PODMebROI8zArJjiuu1g/6fTpZtHlcv828CE3/Rh51Uarh/EVuG0+qcGBcQ2nC22WYfYBSrjkBjBkGelTLhirk6M8eTJldYo8Xjsvq0fRDxSyBPbWo8c1/pvvRb4pZYbXU8wWAI96mCPiKyWj9GdSUW9Y4ndllDgXbYbmJgnI/vXl/i2s0u+r0qXrY53rO5UeLIeX4KKlRT2dlZZpwdZIuPwv7P8GsXjFkmO2TyMiD5K3Jj5A7V7c4tZXbtUJ8AciB4kCYHmdq4eHcWtam3nacOp2Pl5Mp5HyNdS7chHu2qtGyk2rTXr4kx4pZie2tR45rH61F9eWfvn/Rc+WlgTMCfGN/xps6E3L1/ZFlUOoO6Hpl/UggH9vjTZUl5clI69PIjcH8QKIq9UdI9YfymPx3/AFFTVyWruQRvGD+IM/35V1CjLRdntV78YVXdCrStwWlCgsWJtLeJA6AKx/0+JAqwrjv8NtsSSm5YXJDMpyCdnOQII7gxjkRzqCRdLxi3cuPbRpa2SG227rYNB8mBH6TU1ywGQo3Jgyn3NIP9DUdrTqhYqCMiWIyaJJLEhSYUkkkwBJO9SZVairaMn6AcNBLpdY9ppbgt4DYHHMo7fe3ZgIj1RM7VoeI8MC3BqgYKMLlwHIqVVCjMFAJzCHboceU71R8cDaPULr7allIFvUoOqbAOPMQP9I6E1rdJrEuoty2wZGEqR1/vw6b1eblvZzYElHlPdfboyRtWgt9pkMMe0y6YxllPhG9VvC+FDtDqWMs7NcQDIKquAASrAHMoBM7AkwOtVdvXXO1FrtG7P6UViftYyPcJ9nPSJw6xtWqmueGS7ryO6eGcWnNVpZTajQJp730rKEl+1yyIXtCveSBtLhcp2gk7Rva6vWLaQ3HaFXmdz1AAAG5JJAgeNSVluD8QuPcsI1xik3IE/aHFWx7c/wAUD3d6Jmk8lNJ9RDDkkpOGy18vS1+Hii24LwXsZdjNxpygnBMnLlbYO8SRufDpyrJce4Qv07T6a2xKki/cU74JbZ2Cg/dOT7HflvyrZca4zb0tlrtw7DYDqzdFXzP9Nz0rOejGhcm5q74+21G8fct/woPDYD4Bes1vGUtW2cOZKVYl5vy/nY0eVGVR5UZVQ6bJMqMqjyoyoLJMqMqjyoyoLJMqMqjyoyoLJMqMqjyoyoLOPjvG10to3G3PqovV2PJR+58Ko9L6G39Qw1GqdM3HqnL7BZmEXllHidj4muRrQ4hr7gN+0lvSgqquA2Z3DvgWHdBG7cu6tbltCG0/YhyQbXZB5kkY45T18fOpmqhS3MsD5mXjl7qenX4118Do0+sS4CUuI4BglWDQfAwaj1vDrd6O0TKJgyQRPMSCDBgbeVZLTaS82pvWV1P0a9aS3iES2yX0YMQxV1JhWDLCwV8TkK0nA9PeRCLz5HKVly5AgCC5AnvBjy2mPIZxTlC5aeB3Tax5P9bvxK30rJB0ti02LXLptKqsVxAtOwuHEg4p2ew5EkDwq4XilsXBYNybkQe625xyjKMcse9jMxVTxP0ba9dcymFwqWaWFxAoAKpA/wDGQZEE+W/dw70a02nINmyqYzEFokggsQTBcgnvHcg86mE27UlSWxGWEY1KErb3MT6R6K9oNV9IsqEF135R2TwA62nQAYMVDweRK7EEgVreDcZTVWlup12YdVYc1P8Ae4INdvGOHm8q4soZHzGQJU7FYMctm51krejbh+tQFgberkNAhVugyIHh3gPPI+FXU3N0103OOeOOBKcXo3TXdezX58/BmuyoyqPKjKoNLI8qMqjmiakqe6F9k8lj47A/ERVgrVVMIMj3kDnP3l8/LrXTZ1Ejn/fjVmrKxdaHdNeNXIL25+B/b+/fTG9UcJfjR65pMqRrlR51dIyciVoIIIBB2IPIjwIrLXtDqNCzPooe08s1hpOJ+9b3k+7ntG/TRm576ja51OwA67c//wAq6VGORKWuzXUyOi1li5YyF0rrl1X0ku0Ldk3IIEwGXsSU7IHl0mvoPCNQ9yyrOBkZDY8pBI5SYMAEidiSOlZ/UcHs35N20rTsCRDdeR2YDf8ApXB/yPYHqPqLfktyB/UGs2obLQvHJnVN1L41+zUekGte1aBSASwBJAJCwSWVCRmRA28CT0rB3ddZsJpBpSbmtt5G4U+0Nw3UY3RecbXMrhVtj3Su0RVqvoPppl+2ufz3Cf0Aq40XD7dkRatog64iJ955n409lLayeLPK69lPxv8ASKrR8Hu37o1OtZWZd7dkf9u313G8n8eW5PTQ5VHNE1Vuy0IKC0+fVkmVGVRzRNQaEmVc44jbkDtEkh2G/MWjjcP+UkA+FSTVLqvR3M3D2kZuGHd9VGDC+nP/ABO1umehZdjjvAL1LkgEbggEHxB3FezVHqOBF3vMXWLq4QEggB0YAwd4Cld/H4Umv9GVuM7dwFswvcHdmzbsoBvyVreYjqdoImhJfzRNVfGOF9vj3ykZAwOYMMBzERct2m9ykdagTgrC5ZcupFsd6U3YsLoumZ5MbuUGQMfOQILm1eDKGUgqwDAjkQRIIPhBpNZqOztu/wBxGf8A0gt+1U2i9H+zNkllPY20tgAMolM+8oDQC2QymZx61Nd4f2Wiaysd3TskgRkRbILR4kyfjUoiTpOjn9FfRazf4faN22huMzX1uFFZ0bPYqSD0USOoJrU6LTJprIUuAqySzFVEsxY+AUSxgVT+jWqYcLtPaXN1tEKu5kqzDkNzyJgc4jrVbxjU6rsTqr/Y9naYdnZFp1uXWZhaDOWc4HvmFxPOSfCcjlwuu/Yt2SMGoJutFqaQcHttfGpDsSYcAFShOHZhwYn1DETHWK4uPa66NTYsWXhnS5diFiLbWgWuEg9yLkQNyT+FlwjQmzbCEgnJmMeqCzFiF8t/3qgT0butc3e5aaWz1Ft07S4pMhRIaJOJMjaNuhrLmyXC2r/B1rDB8dSqtvE1YuAkgEGNiJEjqJ8Kx/G9H9C7TUpr1tPLNg1pHN7NiRbdZzuMWOKlYImN96uuD+jy6ZmYXHckYy2OW7ZkuwE3GJ/iPn4klr/A7Z1A1LMZWHghYBVCgbIiQApO0xO/jOuitJ9Dm10bRz8A1F5nbI3mTCSbiYkPI2XujplI5CByneu/4l3kGkBNxVuJettbEjItvsBz9XJv8tamxqFdQyMrKeRUggxtsRtWB9MuBtb0924wt91iwuSTcftHjEiNtm336beWMOLG4x31Nu1cGfFkk2o1F0u/Q1dq9kob7wDfiJ/enyrl0Kxatg8xbQfgoFTTWpyp6CTRNLNE0IsaajPdOQ+I8fEjz/WKaaJqSHqSu0wRv194NGVQWWxOPQ7r+pH7j4+FOdvd+laozbHJryvAaKsVPHaBJpLadTz/APj5D/elyyM9By8z4+4fr7hUk1nJ9C8V1GmiaWaJrM0saaJpZomgsaaJpZomgsaaJpZomgsaaJpZomgsaaJpZomgsaaJpZomgsaaDvz5daWaJoCk9BuIPauPoCki27kNvIU94EiIxJ8+dwVouLcOt6sYdqs22MgYPGSlSGQ8jBMTy/EVlvSSxdssNbpjjcRClzuhpQj1seTY84PgPCr/ANFdBaFsXrV+5ezTHJ8AeebZBVHezJJnl089G/8A2tH+THA6/wBT6fbp+i3v31s2izE42136mAI+Jqm47xv/AKK5qLZuKLJm6shbkJuyBhIDGVIIO4671fugYEEAggggiQQeYI6is5xT0TtZi5Z0yTGF1FIQXF/hyWQjlSNst9+fSsXPhVpWzvhBTkot0i809u4LIVnBuhMS0bZxExAkT5Cay+o4hetW72m1Nq85uWWawwIdXYLDWy6gYHLFhkAIbntA0nCbDW7KrcO4knecRJIXLrisCfKo9Tpk1IVkuiUJxdCrRIEqeYPT8BVXklw+ytXqXjjhx1J3FaWiH0fXs9Irybjsna3IG7XMRmFWBHeUqB5b7zWU47x/6d2OkCgM14PcxYsOzVQ3PEb95pEc0rUcU1i6DSFh3sYAyO7M7SSYiT3maBHLoOVBwCxcuu+tviLl4Qi79y30AnlMD4DzNbw93ilv+Tg7U05cqGz/AOf52L+aJpZomqF7Foqu+tG9l+cfLR9aN7L84+WrUzPmIsaKrvrRvZfnHy0fWjey/OPlpTHMR3usj+9vMV6L5HrA+8CR+HMVX/Wjey/OPlo+tG9l+cfLUq0VcossBdXoy+6f7ile4T3QfeR08p8T/T8K4DxInnaH+sfLXo4mR/hD/WPlq1sra7/oWAEV7Vd9aN7L84+Wj60b2X5x8tUpmnMiWNFV31o3svzj5aPrRvZfnHy0pjmIsaKrvrRvZfnHy0fWjey/OPlpTHMRY0VXfWjey/OPlo+tG9l+cfLSmOYixoqtbixAk2wB4m4B/XGoD6SJy+y/95P9qcLIeWK3Zc0VWJxctuLYPuuA/otN9aN7L84+WlMcyJY0VXfWjey/OPlo+tG9l+cfLSmTzEWNFV31o3svzj5aPrRvZfnHy0pjmIsaKrvrRvZfnHy0fWjey/OPlpTHMRY1nNXwi9py1zROQr73LIMTvztn+E9NoInY9KsvrRvZfnHy0fWjey/OPlqVaM58E/Pv6lDb9JWfBL992PaBDp3tLbK7NDPqCwDgQB3sZJBiYre8DslbKgkHmRDZBQSSqhusAgfptWX1jJeEXNMj+9hI9xxkfCqpvR6xMrauJ/LfI/VTVOVFzc9ma/5maONYmlJLrqn9mjX+mPE0taZ1O9x1C27fIuxZVUGdlTIjJjsBNZ/Telyae9eTAXrhFoWxYbJHgPMtEggmDsdojrHAvo9YmWs3H/mvk/ooq20dxbQi3pkQeTCT7zjJ+NS8UOJS3ZC7ZncHjVRT82/t4Edrhl3VXBf1pHd3t2B6iebeJ/Hz8KvarvrRvZfnHy0fWjey/OPlqztmcOCH76ssaKrvrRvZfnHy0fWjey/OPlqKZpzEcmVGVJlRlVznsfKjKkyoyoLHyoypMqMqCx8qMqTKjKgsfKjKkyoyoLHyoypMqMqCx8qMqTKjKgs9uXgoLEgAbknkKpH46bpYJes2LS7tevMF25dxTzPlBPurq4ZpRxDUYM0WLfejcdsVIBg/dGQnyI8ZGi4Uti7fONtl7OGVZXAFZsBuzA+zcBYAPTfmDF6pOysIvL1qP1f6RnuB+jtq89trzm/2uUSzKVgFpIB5bQRtBIqfhvo1ptS+qXsgilUFnFjlagOhYmTi5cTBnYAeIq79GQxu6m46ENddLhkMMIQWuykgSR2QYkbTc/GTjOquW7+nVGxF58BAWC4DXX7SRJHZW2iOo90YwU43Gb1O/LjwSaeOCS+f3KThn/D1cTmbtp+7iyupMx3iQNscuXI8/KqxdXfsKrXPtrTAsGX/ALigcyw8uv61s+KcRyJsWywuSq5chMC4bYub4sbYJBiN+YNU7Xb2mdUutpLfbZRcQTfYL3irhlxbmJcfESZplySiuN7d36Iw9jxZG4Q9mXRrbruuvyvuItPqluKGRgQev7eRqTKqjVaQ6cDVW4Nstjftrth3iEuBP4MhBjpO2xEWSXAQCDIIkHxBq6ppNdTjfFCbxz3Xy814EuVGVJlRlQWPlRlSZUZUFj5UZUmVGVBY+VGVJlRlQWPlRlSZUZUFj5UZUmVGVBY+VGVJlRlQWR5UZUk0TUlLHyoypJomgsfKjKkmiaCx8qMqSagv6vEhQrMxBaFx5CASSxAG5A57z74Czqyoyrjv8QRA0kEorOV2nurkR74I/EV79OXtOzBloYmOmOGx8++KE6nXlRlXMdYkxms77TvswQ7fzMo95FI/EUEd6ZcW9t4YgkT8BQanZlVdx7WFLJj1m7g+PP8ApNTnX2/vrsQvPqZAHnJBHwPhXLrbp+k6YC2bsOXFsFQXIiBLbDfx2qVS1ZSabXCt3S+bovfqZdNb0t2w5tssI5Mm3cW4kt2lsmB31QgiCDA3mK7/AEeKWNMxLSBduM1yJN1ncsW25ks+MD7sV5Y4jqMi2osi1aglllbgAgYxcXd3LbFcY39xPez2r9k74pyJPcKFDO8jukEDnt8K5pwnfEneh7OKeJQWNxqnv1ordbxW7fcWtPbvLiM7rkrbAkEJbVjORJ7xgQAu53ijjOjuHF3BbC2MXVwgt3QCHuSSMZn1h0keRbUej2X2trU3+0MSReK27qz6rKoxiCYZRIJ5mprIF2z2Bvq11dyZLQUfIAkwXCwqk89t4NUmnLFUtzbDOOPPxY1ce9q6XUfgPCdNaRWsrbYicrklnZj67M7SxYzuSZ38KXg/Azauvedle4UFsP3i2IZnJJb1ZJEqu3dHwqNHprl65fC6m5ZvW7httaQqLVxFClX3QuAyvGSkFTt036OOXmtaM2mYXLxK4qWZhBvLHaORJtqPWZokK1axk1D23Rzzgnkaxe0ea3hxsXgFUXrWot3bT2zCusntAweO8ssQZ3GSkE71nPR68wVrL7PabEiZ2PSeu4P9K1wXToE0zXCzK2zJIwLsQASp+zBLYhSeUe+s7xTSrZ4gVQQr2FaPMGJJ6nunc+NXXG5u9uhydp5SxwlFe1dPyd/x9TqyoypJomrnLY+VGVJNE0Fj5UZUk0TQWPlRlSTRNBY+VGVJNE0Fj5UZUk0TQWPlRlSTRNBYk0TSzRNSUsaaJpZomgsaaJpZomgsaagv6fIhgzKwBWVjkYJBBBB3APLaPfUs0TShZzXeHK2UlobLaRALp2bMNpnH4bnamt6MK+ct/GQJGILlSxG07lQdz1NTzRNKJ4mcx4cnadpvlkH57SBiBHhMNHiAaWzwxV5M85rcmVmVBAk47yDBmT8d665omlDiZzWOGokROzBx6o5ZACQJI755yfOo9VrDZ1OnvBC5VmXEEKWyGMAnYHc867Zrg43pe0tEASR3h5xzH4E1KRSbdX3a/LU2+m4it/7N7JC3ELKGIIZdpBA9U7g9fftVBo7N57drTBlFu5fuXu1bvXDaDtqETAiDc9VSzEiF5E1Y8K4hp1s276I03BiFXJipUZOqgtCqMekcl8qTR8Y07OTpFS4wBLGXRVBMwuSxJP3RG29cLeXGk5OtT6OH+PmbWKLdrT6+Pl3/AFHOg1St2Nm6bVuZFw27TwD32IBI+0NwsAIxA6GN09Hkye4O0BTS3DZRu7LzaUl2YbQM3XYQShO0RXTe40/badUAwvhWUFd2/iuDLLulEhuRmete6bQ6dTc04uMWdOzKk7hQpIRWCgSA5MGTBk7V0ShHJUn9Pyckcs8XFBaXoxdW1uyrau2wYSSWLZWrYdgbtzu7xKyd9vITUeqYPgz3DZa9bVXTBmgTAM/4clolvEdQa5eLcEZFdTqLh0+oDW76sls4llxzR1UFJAxMgjkRBrtvcO+laaXNxXCuqXElXhWlGC8juqnEgg+EGqSljnLlyTfibY4ZcUFmg0r09dOgp0uk0123bTSIhlCCiogBdiiEqCO0OS84Mc6pOOXMuJPH+HZVD7ycv/tXfw/U/bDVai5bcjSc1ELbCtk7BZMM5YDn/AAKoeHXDcNzUMO9ecvHgu8D+/AVphmpx4o+R5/b8csU1jlvv6+JYTRNLNE1ocdjTRNLNE0FjTRNLNE0FjTRNLNE0FjTRNLNE0FjTRNLNE0FjTRNLNE0FiTRNLNE1JUaaJpZomgGmiaWaJoBpomlmiaAaaJpZomgGmiaWaJoBpomlmiaA59HqV0twi5bD6a4wZlK5dm/LMDwgx5jboJ0VlhrNUGbezat3FRQWxJZ0Ad22BBRZVRIiTVIygiCAQdiKg0l2/pZOneUO5tPusnqp6H8POaSipKmXw5p4Hpt4br+DTcb0zm6CouBra/9MUSQGZSjTsQNtobaPjXtrQLpWQILt66Q1xnu3mMk91nOxGRmNlAA2265TS+k1y0IN25Z5BkNrtA/Qut1nlHO55FZA99XWm9ItI5YXb5ZBiUz7QvJnMBgJx2XYmuOcMkJOML169D28fauzZccZZHFKPS6k9vJ+PzO7g9i5fuLq7j2Vl+4iEsyqoKi2bpIBYyWZQvPbzqS5xXV2y7NpTdQZE4taQoATBTJvtVxAJ5H9BneIcU0PaZ6eyxcxn2VlVDwQwORAKttGQBMH3QvEeIajV7XSLVr2aHdv526/wB7V1cMnFJ93yPMn2rGpNwV+H7YnEuLtrCbKi2trIPda2pHaEbhZPrQeu0842E9CgAQOQ2FR2rQUBVAAHSnmpiuFUjlnJzm5y3fyXgvIaaJpZompIGmiaWaJoBpomlmiaAaaJpZomgGmiaWaJoBpomlmiaAaaJpZomgPKKKKAKKKKAKKKKAKKKKAKKKKAKKKKAKKKKAKKKKACKi+jr9xP8ASP8AavaKkih1Ecq9ooqCQooooAooooAooooAooooAooooAooooAooooAooooD//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orldoceanreview.com/en/files/2010/11/k1_g_wasser-molekuele_e_e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86200" y="3940175"/>
            <a:ext cx="4574148" cy="29178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PQuestion"/>
          <p:cNvSpPr>
            <a:spLocks noGrp="1"/>
          </p:cNvSpPr>
          <p:nvPr>
            <p:ph type="title"/>
          </p:nvPr>
        </p:nvSpPr>
        <p:spPr>
          <a:xfrm>
            <a:off x="457200" y="274638"/>
            <a:ext cx="8229600" cy="1782762"/>
          </a:xfrm>
        </p:spPr>
        <p:txBody>
          <a:bodyPr/>
          <a:lstStyle/>
          <a:p>
            <a:r>
              <a:rPr lang="en-US" sz="2800" smtClean="0"/>
              <a:t>What property of water allows sweat to cool the body &amp; coastal cities to have more stable temperatures than inland cities?</a:t>
            </a:r>
          </a:p>
        </p:txBody>
      </p:sp>
      <p:sp>
        <p:nvSpPr>
          <p:cNvPr id="5124" name="TPAnswers"/>
          <p:cNvSpPr>
            <a:spLocks noGrp="1"/>
          </p:cNvSpPr>
          <p:nvPr>
            <p:ph sz="quarter" idx="1"/>
            <p:custDataLst>
              <p:tags r:id="rId3"/>
            </p:custDataLst>
          </p:nvPr>
        </p:nvSpPr>
        <p:spPr>
          <a:xfrm>
            <a:off x="0" y="2209800"/>
            <a:ext cx="4572000" cy="4327525"/>
          </a:xfrm>
        </p:spPr>
        <p:txBody>
          <a:bodyPr/>
          <a:lstStyle/>
          <a:p>
            <a:pPr marL="514350" indent="-514350">
              <a:spcBef>
                <a:spcPct val="20000"/>
              </a:spcBef>
              <a:buFont typeface="Wingdings 3" pitchFamily="18" charset="2"/>
              <a:buAutoNum type="alphaUcPeriod"/>
            </a:pPr>
            <a:r>
              <a:rPr lang="en-US" sz="2800" smtClean="0"/>
              <a:t>High heat capacity of 1.0 calories/gº C</a:t>
            </a:r>
          </a:p>
          <a:p>
            <a:pPr marL="514350" indent="-514350">
              <a:spcBef>
                <a:spcPct val="20000"/>
              </a:spcBef>
              <a:buFont typeface="Wingdings 3" pitchFamily="18" charset="2"/>
              <a:buAutoNum type="alphaUcPeriod"/>
            </a:pPr>
            <a:r>
              <a:rPr lang="en-US" sz="2800" smtClean="0"/>
              <a:t>Neutral pH of 7</a:t>
            </a:r>
          </a:p>
          <a:p>
            <a:pPr marL="514350" indent="-514350">
              <a:spcBef>
                <a:spcPct val="20000"/>
              </a:spcBef>
              <a:buFont typeface="Wingdings 3" pitchFamily="18" charset="2"/>
              <a:buAutoNum type="alphaUcPeriod"/>
            </a:pPr>
            <a:r>
              <a:rPr lang="en-US" sz="2800" smtClean="0"/>
              <a:t>Surface tension and capillary action</a:t>
            </a:r>
          </a:p>
          <a:p>
            <a:pPr marL="514350" indent="-514350">
              <a:spcBef>
                <a:spcPct val="20000"/>
              </a:spcBef>
              <a:buFont typeface="Wingdings 3" pitchFamily="18" charset="2"/>
              <a:buAutoNum type="alphaUcPeriod"/>
            </a:pPr>
            <a:r>
              <a:rPr lang="en-US" sz="2800" smtClean="0"/>
              <a:t>Living Solvent of polar covalent &amp; ionic compounds</a:t>
            </a:r>
          </a:p>
        </p:txBody>
      </p:sp>
      <p:graphicFrame>
        <p:nvGraphicFramePr>
          <p:cNvPr id="4" name="TPChart"/>
          <p:cNvGraphicFramePr>
            <a:graphicFrameLocks noChangeAspect="1"/>
          </p:cNvGraphicFramePr>
          <p:nvPr/>
        </p:nvGraphicFramePr>
        <p:xfrm>
          <a:off x="7315200" y="4876800"/>
          <a:ext cx="1993900" cy="2243138"/>
        </p:xfrm>
        <a:graphic>
          <a:graphicData uri="http://schemas.openxmlformats.org/presentationml/2006/ole">
            <p:oleObj spid="_x0000_s15362" name="Chart" r:id="rId6" imgW="4572000" imgH="5143567" progId="MSGraph.Chart.8">
              <p:embed followColorScheme="full"/>
            </p:oleObj>
          </a:graphicData>
        </a:graphic>
      </p:graphicFrame>
      <p:pic>
        <p:nvPicPr>
          <p:cNvPr id="5125" name="Picture 10" descr="http://www.buildingscience.com/documents/digests/bsd-138-moisture-and-materials/images/figure_01_phase_change.jpg"/>
          <p:cNvPicPr>
            <a:picLocks noChangeAspect="1" noChangeArrowheads="1"/>
          </p:cNvPicPr>
          <p:nvPr/>
        </p:nvPicPr>
        <p:blipFill>
          <a:blip r:embed="rId7" cstate="print"/>
          <a:srcRect r="35693"/>
          <a:stretch>
            <a:fillRect/>
          </a:stretch>
        </p:blipFill>
        <p:spPr bwMode="auto">
          <a:xfrm>
            <a:off x="6257925" y="1676400"/>
            <a:ext cx="2921000" cy="3048000"/>
          </a:xfrm>
          <a:prstGeom prst="rect">
            <a:avLst/>
          </a:prstGeom>
          <a:noFill/>
          <a:ln w="9525">
            <a:noFill/>
            <a:miter lim="800000"/>
            <a:headEnd/>
            <a:tailEnd/>
          </a:ln>
        </p:spPr>
      </p:pic>
      <p:sp>
        <p:nvSpPr>
          <p:cNvPr id="5126" name="Rectangle 1"/>
          <p:cNvSpPr>
            <a:spLocks noChangeArrowheads="1"/>
          </p:cNvSpPr>
          <p:nvPr/>
        </p:nvSpPr>
        <p:spPr bwMode="auto">
          <a:xfrm>
            <a:off x="838200" y="6170613"/>
            <a:ext cx="6775450" cy="646112"/>
          </a:xfrm>
          <a:prstGeom prst="rect">
            <a:avLst/>
          </a:prstGeom>
          <a:noFill/>
          <a:ln w="9525">
            <a:noFill/>
            <a:miter lim="800000"/>
            <a:headEnd/>
            <a:tailEnd/>
          </a:ln>
        </p:spPr>
        <p:txBody>
          <a:bodyPr>
            <a:spAutoFit/>
          </a:bodyPr>
          <a:lstStyle/>
          <a:p>
            <a:r>
              <a:rPr lang="en-US" sz="1200">
                <a:solidFill>
                  <a:srgbClr val="FF0000"/>
                </a:solidFill>
              </a:rPr>
              <a:t>Very helpful animation to explain:  </a:t>
            </a:r>
          </a:p>
          <a:p>
            <a:r>
              <a:rPr lang="en-US" sz="1200">
                <a:solidFill>
                  <a:srgbClr val="FF0000"/>
                </a:solidFill>
                <a:hlinkClick r:id="rId8"/>
              </a:rPr>
              <a:t>http://www.hk-phy.org/contextual/heat/tep/temch/island_e.htm</a:t>
            </a:r>
            <a:r>
              <a:rPr lang="en-US" sz="1200">
                <a:solidFill>
                  <a:srgbClr val="FF0000"/>
                </a:solidFill>
              </a:rPr>
              <a:t>  </a:t>
            </a:r>
            <a:r>
              <a:rPr lang="en-US" sz="1200">
                <a:solidFill>
                  <a:srgbClr val="FF0000"/>
                </a:solidFill>
                <a:hlinkClick r:id="rId9"/>
              </a:rPr>
              <a:t>http://www.abpischools.org.uk/page/modules/skin/skin3.cfm</a:t>
            </a:r>
            <a:endParaRPr lang="en-US" sz="1200">
              <a:solidFill>
                <a:srgbClr val="FF0000"/>
              </a:solidFill>
            </a:endParaRPr>
          </a:p>
        </p:txBody>
      </p:sp>
      <p:sp>
        <p:nvSpPr>
          <p:cNvPr id="7" name="CAI1"/>
          <p:cNvSpPr/>
          <p:nvPr>
            <p:custDataLst>
              <p:tags r:id="rId4"/>
            </p:custDataLst>
          </p:nvPr>
        </p:nvSpPr>
        <p:spPr>
          <a:xfrm rot="10800000">
            <a:off x="-346075" y="2255838"/>
            <a:ext cx="431800" cy="431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PQuestion"/>
          <p:cNvSpPr>
            <a:spLocks noGrp="1"/>
          </p:cNvSpPr>
          <p:nvPr>
            <p:ph type="title"/>
          </p:nvPr>
        </p:nvSpPr>
        <p:spPr>
          <a:xfrm>
            <a:off x="-6350" y="-228600"/>
            <a:ext cx="9150350" cy="1401763"/>
          </a:xfrm>
        </p:spPr>
        <p:txBody>
          <a:bodyPr/>
          <a:lstStyle/>
          <a:p>
            <a:r>
              <a:rPr lang="en-US" sz="2800" smtClean="0"/>
              <a:t>What kinds of substance can dissolve in water?</a:t>
            </a:r>
          </a:p>
        </p:txBody>
      </p:sp>
      <p:sp>
        <p:nvSpPr>
          <p:cNvPr id="13316" name="TPAnswers"/>
          <p:cNvSpPr>
            <a:spLocks noGrp="1"/>
          </p:cNvSpPr>
          <p:nvPr>
            <p:ph sz="quarter" idx="1"/>
            <p:custDataLst>
              <p:tags r:id="rId3"/>
            </p:custDataLst>
          </p:nvPr>
        </p:nvSpPr>
        <p:spPr>
          <a:xfrm>
            <a:off x="0" y="1600200"/>
            <a:ext cx="4572000" cy="4937125"/>
          </a:xfrm>
        </p:spPr>
        <p:txBody>
          <a:bodyPr/>
          <a:lstStyle/>
          <a:p>
            <a:pPr marL="514350" indent="-514350">
              <a:spcBef>
                <a:spcPct val="20000"/>
              </a:spcBef>
              <a:buFont typeface="Wingdings 3" pitchFamily="18" charset="2"/>
              <a:buAutoNum type="alphaUcPeriod"/>
            </a:pPr>
            <a:r>
              <a:rPr lang="en-US" sz="2800" dirty="0" smtClean="0"/>
              <a:t>Hydrophobic/</a:t>
            </a:r>
            <a:r>
              <a:rPr lang="en-US" sz="2800" dirty="0" err="1" smtClean="0"/>
              <a:t>nonpolar</a:t>
            </a:r>
            <a:r>
              <a:rPr lang="en-US" sz="2800" dirty="0" smtClean="0"/>
              <a:t> molecules</a:t>
            </a:r>
          </a:p>
          <a:p>
            <a:pPr marL="514350" indent="-514350">
              <a:spcBef>
                <a:spcPct val="20000"/>
              </a:spcBef>
              <a:buFont typeface="Wingdings 3" pitchFamily="18" charset="2"/>
              <a:buAutoNum type="alphaUcPeriod"/>
            </a:pPr>
            <a:r>
              <a:rPr lang="en-US" sz="2800" dirty="0" smtClean="0"/>
              <a:t>Hydrophilic/polar molecules</a:t>
            </a:r>
          </a:p>
        </p:txBody>
      </p:sp>
      <p:graphicFrame>
        <p:nvGraphicFramePr>
          <p:cNvPr id="4" name="TPChart"/>
          <p:cNvGraphicFramePr>
            <a:graphicFrameLocks noChangeAspect="1"/>
          </p:cNvGraphicFramePr>
          <p:nvPr/>
        </p:nvGraphicFramePr>
        <p:xfrm>
          <a:off x="2819400" y="5105400"/>
          <a:ext cx="1492250" cy="1208088"/>
        </p:xfrm>
        <a:graphic>
          <a:graphicData uri="http://schemas.openxmlformats.org/presentationml/2006/ole">
            <p:oleObj spid="_x0000_s16386" name="Chart" r:id="rId6" imgW="4572000" imgH="5143567" progId="MSGraph.Chart.8">
              <p:embed followColorScheme="full"/>
            </p:oleObj>
          </a:graphicData>
        </a:graphic>
      </p:graphicFrame>
      <p:pic>
        <p:nvPicPr>
          <p:cNvPr id="13317" name="Picture 2" descr="http://chsweb.lr.k12.nj.us/mstanley/outlines/waterap/wpe1.gif"/>
          <p:cNvPicPr>
            <a:picLocks noChangeAspect="1" noChangeArrowheads="1"/>
          </p:cNvPicPr>
          <p:nvPr/>
        </p:nvPicPr>
        <p:blipFill>
          <a:blip r:embed="rId7" cstate="print"/>
          <a:srcRect/>
          <a:stretch>
            <a:fillRect/>
          </a:stretch>
        </p:blipFill>
        <p:spPr bwMode="auto">
          <a:xfrm>
            <a:off x="4876800" y="1676400"/>
            <a:ext cx="3905250" cy="2438400"/>
          </a:xfrm>
          <a:prstGeom prst="rect">
            <a:avLst/>
          </a:prstGeom>
          <a:noFill/>
          <a:ln w="9525">
            <a:noFill/>
            <a:miter lim="800000"/>
            <a:headEnd/>
            <a:tailEnd/>
          </a:ln>
        </p:spPr>
      </p:pic>
      <p:sp>
        <p:nvSpPr>
          <p:cNvPr id="13318" name="Rectangle 2"/>
          <p:cNvSpPr>
            <a:spLocks noChangeArrowheads="1"/>
          </p:cNvSpPr>
          <p:nvPr/>
        </p:nvSpPr>
        <p:spPr bwMode="auto">
          <a:xfrm>
            <a:off x="914400" y="6269038"/>
            <a:ext cx="3962400" cy="400050"/>
          </a:xfrm>
          <a:prstGeom prst="rect">
            <a:avLst/>
          </a:prstGeom>
          <a:noFill/>
          <a:ln w="9525">
            <a:noFill/>
            <a:miter lim="800000"/>
            <a:headEnd/>
            <a:tailEnd/>
          </a:ln>
        </p:spPr>
        <p:txBody>
          <a:bodyPr>
            <a:spAutoFit/>
          </a:bodyPr>
          <a:lstStyle/>
          <a:p>
            <a:r>
              <a:rPr lang="en-US" sz="1000">
                <a:hlinkClick r:id="rId8"/>
              </a:rPr>
              <a:t>http://chsweb.lr.k12.nj.us/mstanley/outlines/waterap/water.html</a:t>
            </a:r>
            <a:r>
              <a:rPr lang="en-US" sz="1000"/>
              <a:t>        newdirections.com.au</a:t>
            </a:r>
          </a:p>
        </p:txBody>
      </p:sp>
      <p:pic>
        <p:nvPicPr>
          <p:cNvPr id="13319" name="Picture 5" descr="http://www.newdirections.com.au/_images/clip_image002.jpg"/>
          <p:cNvPicPr>
            <a:picLocks noChangeAspect="1" noChangeArrowheads="1"/>
          </p:cNvPicPr>
          <p:nvPr/>
        </p:nvPicPr>
        <p:blipFill>
          <a:blip r:embed="rId9" cstate="print"/>
          <a:srcRect/>
          <a:stretch>
            <a:fillRect/>
          </a:stretch>
        </p:blipFill>
        <p:spPr bwMode="auto">
          <a:xfrm>
            <a:off x="5016500" y="4114800"/>
            <a:ext cx="4133850" cy="2641600"/>
          </a:xfrm>
          <a:prstGeom prst="rect">
            <a:avLst/>
          </a:prstGeom>
          <a:noFill/>
          <a:ln w="9525">
            <a:noFill/>
            <a:miter lim="800000"/>
            <a:headEnd/>
            <a:tailEnd/>
          </a:ln>
        </p:spPr>
      </p:pic>
      <p:sp>
        <p:nvSpPr>
          <p:cNvPr id="8" name="CAI1"/>
          <p:cNvSpPr/>
          <p:nvPr>
            <p:custDataLst>
              <p:tags r:id="rId4"/>
            </p:custDataLst>
          </p:nvPr>
        </p:nvSpPr>
        <p:spPr>
          <a:xfrm>
            <a:off x="0" y="2590800"/>
            <a:ext cx="558800" cy="558800"/>
          </a:xfrm>
          <a:prstGeom prst="star5">
            <a:avLst/>
          </a:prstGeom>
          <a:gradFill flip="none" rotWithShape="1">
            <a:gsLst>
              <a:gs pos="0">
                <a:srgbClr val="FFFF00"/>
              </a:gs>
              <a:gs pos="100000">
                <a:srgbClr val="FFFFFF"/>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5400" b="1" dirty="0" smtClean="0"/>
              <a:t>pH</a:t>
            </a:r>
            <a:r>
              <a:rPr lang="en-US" sz="5400" b="1" dirty="0"/>
              <a:t>: 0 -14</a:t>
            </a:r>
          </a:p>
        </p:txBody>
      </p:sp>
      <p:sp>
        <p:nvSpPr>
          <p:cNvPr id="19459" name="Rectangle 3"/>
          <p:cNvSpPr>
            <a:spLocks noGrp="1" noChangeArrowheads="1"/>
          </p:cNvSpPr>
          <p:nvPr>
            <p:ph type="body" idx="1"/>
          </p:nvPr>
        </p:nvSpPr>
        <p:spPr>
          <a:xfrm>
            <a:off x="304800" y="1219200"/>
            <a:ext cx="8839200" cy="5638800"/>
          </a:xfrm>
        </p:spPr>
        <p:txBody>
          <a:bodyPr/>
          <a:lstStyle/>
          <a:p>
            <a:pPr marL="0" indent="0">
              <a:buNone/>
            </a:pPr>
            <a:r>
              <a:rPr lang="en-US" sz="2400" b="1" dirty="0" smtClean="0"/>
              <a:t>pH</a:t>
            </a:r>
            <a:r>
              <a:rPr lang="en-US" sz="2400" b="1" dirty="0"/>
              <a:t>:</a:t>
            </a:r>
            <a:r>
              <a:rPr lang="en-US" sz="2400" dirty="0"/>
              <a:t> A measure of </a:t>
            </a:r>
            <a:r>
              <a:rPr lang="en-US" sz="2400" dirty="0" smtClean="0"/>
              <a:t>a solution’s </a:t>
            </a:r>
            <a:r>
              <a:rPr lang="en-US" sz="2400" b="1" dirty="0" smtClean="0"/>
              <a:t>acidity</a:t>
            </a:r>
            <a:r>
              <a:rPr lang="en-US" sz="2400" dirty="0" smtClean="0"/>
              <a:t> </a:t>
            </a:r>
            <a:r>
              <a:rPr lang="en-US" sz="2400" dirty="0"/>
              <a:t>or </a:t>
            </a:r>
            <a:r>
              <a:rPr lang="en-US" sz="2400" b="1" dirty="0" smtClean="0"/>
              <a:t>alkalinity (basic)</a:t>
            </a:r>
            <a:endParaRPr lang="en-US" sz="2400" dirty="0"/>
          </a:p>
          <a:p>
            <a:pPr>
              <a:buNone/>
            </a:pPr>
            <a:r>
              <a:rPr lang="en-US" sz="2000" b="1" dirty="0" smtClean="0"/>
              <a:t>				pH </a:t>
            </a:r>
            <a:r>
              <a:rPr lang="en-US" sz="2000" b="1" dirty="0"/>
              <a:t>scale: 0-14</a:t>
            </a:r>
          </a:p>
          <a:p>
            <a:pPr>
              <a:buNone/>
            </a:pPr>
            <a:r>
              <a:rPr lang="en-US" sz="2000" b="1" dirty="0" smtClean="0"/>
              <a:t>		0 </a:t>
            </a:r>
            <a:r>
              <a:rPr lang="en-US" sz="2000" b="1" dirty="0"/>
              <a:t>= Very Acid		</a:t>
            </a:r>
            <a:r>
              <a:rPr lang="en-US" sz="2000" b="1" dirty="0" smtClean="0"/>
              <a:t>	 14= </a:t>
            </a:r>
            <a:r>
              <a:rPr lang="en-US" sz="2000" b="1" dirty="0"/>
              <a:t>Very Basic</a:t>
            </a:r>
          </a:p>
          <a:p>
            <a:pPr>
              <a:buNone/>
            </a:pPr>
            <a:r>
              <a:rPr lang="en-US" sz="2000" b="1" dirty="0" smtClean="0"/>
              <a:t>				</a:t>
            </a:r>
            <a:r>
              <a:rPr lang="en-US" sz="2000" u="sng" dirty="0" smtClean="0"/>
              <a:t>Pure Water is neutral. </a:t>
            </a:r>
            <a:endParaRPr lang="en-US" sz="2000" b="1" u="sng" dirty="0"/>
          </a:p>
        </p:txBody>
      </p:sp>
      <p:pic>
        <p:nvPicPr>
          <p:cNvPr id="19461" name="Picture 5" descr="ph"/>
          <p:cNvPicPr>
            <a:picLocks noChangeAspect="1" noChangeArrowheads="1"/>
          </p:cNvPicPr>
          <p:nvPr/>
        </p:nvPicPr>
        <p:blipFill>
          <a:blip r:embed="rId2" cstate="print"/>
          <a:srcRect l="2542" r="847"/>
          <a:stretch>
            <a:fillRect/>
          </a:stretch>
        </p:blipFill>
        <p:spPr bwMode="auto">
          <a:xfrm>
            <a:off x="533400" y="2971800"/>
            <a:ext cx="7924800" cy="3037840"/>
          </a:xfrm>
          <a:prstGeom prst="rect">
            <a:avLst/>
          </a:prstGeom>
          <a:noFill/>
        </p:spPr>
      </p:pic>
      <p:sp>
        <p:nvSpPr>
          <p:cNvPr id="2" name="TextBox 1"/>
          <p:cNvSpPr txBox="1"/>
          <p:nvPr/>
        </p:nvSpPr>
        <p:spPr>
          <a:xfrm>
            <a:off x="897875" y="6249154"/>
            <a:ext cx="7543800" cy="369332"/>
          </a:xfrm>
          <a:prstGeom prst="rect">
            <a:avLst/>
          </a:prstGeom>
          <a:noFill/>
        </p:spPr>
        <p:txBody>
          <a:bodyPr wrap="square" rtlCol="0">
            <a:spAutoFit/>
          </a:bodyPr>
          <a:lstStyle/>
          <a:p>
            <a:r>
              <a:rPr lang="en-US" b="1" dirty="0" smtClean="0"/>
              <a:t>0-6 ACID                               7 NEUTAL                          8-14 Base</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kirkscarpetcare.com/images/ph_sca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119228"/>
            <a:ext cx="3928431" cy="67387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 xmlns:p14="http://schemas.microsoft.com/office/powerpoint/2010/main" val="1948742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Scale</a:t>
            </a:r>
            <a:endParaRPr lang="en-US" dirty="0"/>
          </a:p>
        </p:txBody>
      </p:sp>
      <p:sp>
        <p:nvSpPr>
          <p:cNvPr id="3" name="Content Placeholder 2"/>
          <p:cNvSpPr>
            <a:spLocks noGrp="1"/>
          </p:cNvSpPr>
          <p:nvPr>
            <p:ph idx="1"/>
          </p:nvPr>
        </p:nvSpPr>
        <p:spPr>
          <a:xfrm>
            <a:off x="438839" y="1195157"/>
            <a:ext cx="8229600" cy="4525963"/>
          </a:xfrm>
        </p:spPr>
        <p:txBody>
          <a:bodyPr/>
          <a:lstStyle/>
          <a:p>
            <a:pPr marL="0" indent="0">
              <a:buNone/>
            </a:pPr>
            <a:r>
              <a:rPr lang="en-US" b="1" u="sng" dirty="0"/>
              <a:t>Acids </a:t>
            </a:r>
            <a:r>
              <a:rPr lang="en-US" dirty="0"/>
              <a:t>are substances that have </a:t>
            </a:r>
          </a:p>
          <a:p>
            <a:pPr marL="0" indent="0">
              <a:buNone/>
            </a:pPr>
            <a:r>
              <a:rPr lang="en-US" dirty="0"/>
              <a:t>a </a:t>
            </a:r>
            <a:r>
              <a:rPr lang="en-US" b="1" dirty="0"/>
              <a:t>higher H+ </a:t>
            </a:r>
            <a:r>
              <a:rPr lang="en-US" dirty="0"/>
              <a:t>ion than 0H- </a:t>
            </a:r>
          </a:p>
          <a:p>
            <a:pPr marL="0" indent="0">
              <a:buNone/>
            </a:pPr>
            <a:r>
              <a:rPr lang="en-US" b="1" dirty="0"/>
              <a:t>concentration</a:t>
            </a:r>
            <a:r>
              <a:rPr lang="en-US" dirty="0"/>
              <a:t>. </a:t>
            </a:r>
            <a:endParaRPr lang="en-US" dirty="0" smtClean="0"/>
          </a:p>
          <a:p>
            <a:pPr marL="0" indent="0">
              <a:buNone/>
            </a:pPr>
            <a:endParaRPr lang="en-US" dirty="0"/>
          </a:p>
          <a:p>
            <a:pPr marL="0" indent="0">
              <a:buNone/>
            </a:pPr>
            <a:r>
              <a:rPr lang="en-US" b="1" u="sng" dirty="0" smtClean="0"/>
              <a:t>Bases</a:t>
            </a:r>
            <a:r>
              <a:rPr lang="en-US" dirty="0" smtClean="0"/>
              <a:t> are </a:t>
            </a:r>
            <a:r>
              <a:rPr lang="en-US" dirty="0"/>
              <a:t>substances that have </a:t>
            </a:r>
          </a:p>
          <a:p>
            <a:pPr marL="0" indent="0">
              <a:buNone/>
            </a:pPr>
            <a:r>
              <a:rPr lang="en-US" dirty="0"/>
              <a:t>a </a:t>
            </a:r>
            <a:r>
              <a:rPr lang="en-US" b="1" dirty="0"/>
              <a:t>higher </a:t>
            </a:r>
            <a:r>
              <a:rPr lang="en-US" b="1" dirty="0" smtClean="0"/>
              <a:t>OH- </a:t>
            </a:r>
            <a:r>
              <a:rPr lang="en-US" dirty="0" smtClean="0"/>
              <a:t>ion </a:t>
            </a:r>
            <a:r>
              <a:rPr lang="en-US" dirty="0"/>
              <a:t>than </a:t>
            </a:r>
            <a:r>
              <a:rPr lang="en-US" dirty="0" smtClean="0"/>
              <a:t>H+</a:t>
            </a:r>
            <a:endParaRPr lang="en-US" dirty="0"/>
          </a:p>
          <a:p>
            <a:pPr marL="0" indent="0">
              <a:buNone/>
            </a:pPr>
            <a:r>
              <a:rPr lang="en-US" b="1" dirty="0"/>
              <a:t>concentration. </a:t>
            </a:r>
            <a:endParaRPr lang="en-US" b="1" dirty="0" smtClean="0"/>
          </a:p>
          <a:p>
            <a:pPr marL="0" indent="0">
              <a:buNone/>
            </a:pPr>
            <a:endParaRPr lang="en-US" dirty="0"/>
          </a:p>
          <a:p>
            <a:pPr marL="0" indent="0">
              <a:buNone/>
            </a:pPr>
            <a:endParaRPr lang="en-US" dirty="0" smtClean="0"/>
          </a:p>
        </p:txBody>
      </p:sp>
      <p:pic>
        <p:nvPicPr>
          <p:cNvPr id="4" name="Picture 2" descr="http://t0.gstatic.com/images?q=tbn:ANd9GcTG2qszOGOLv1Ys6o1DULtrogCZhxRGKuPllmHdJJbJfgh4EVNuafYShjLxJ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41680" y="1214437"/>
            <a:ext cx="2573720"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http://www.tusculum.edu/faculty/home/ivanlare/html/notes/Image12.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5181600"/>
            <a:ext cx="4458389" cy="15939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287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PQuestion"/>
          <p:cNvSpPr>
            <a:spLocks noGrp="1"/>
          </p:cNvSpPr>
          <p:nvPr>
            <p:ph type="title"/>
          </p:nvPr>
        </p:nvSpPr>
        <p:spPr>
          <a:xfrm>
            <a:off x="457200" y="274638"/>
            <a:ext cx="8229600" cy="990600"/>
          </a:xfrm>
        </p:spPr>
        <p:txBody>
          <a:bodyPr/>
          <a:lstStyle/>
          <a:p>
            <a:r>
              <a:rPr lang="en-US" smtClean="0"/>
              <a:t>A solution with a pH of 3 is</a:t>
            </a:r>
          </a:p>
        </p:txBody>
      </p:sp>
      <p:sp>
        <p:nvSpPr>
          <p:cNvPr id="6148" name="TPAnswers"/>
          <p:cNvSpPr>
            <a:spLocks noGrp="1"/>
          </p:cNvSpPr>
          <p:nvPr>
            <p:ph type="body" idx="1"/>
            <p:custDataLst>
              <p:tags r:id="rId3"/>
            </p:custDataLst>
          </p:nvPr>
        </p:nvSpPr>
        <p:spPr>
          <a:xfrm>
            <a:off x="457200" y="1600200"/>
            <a:ext cx="4114800" cy="4910138"/>
          </a:xfrm>
        </p:spPr>
        <p:txBody>
          <a:bodyPr/>
          <a:lstStyle/>
          <a:p>
            <a:pPr marL="514350" indent="-514350">
              <a:spcBef>
                <a:spcPct val="20000"/>
              </a:spcBef>
              <a:buFont typeface="Wingdings 3" pitchFamily="18" charset="2"/>
              <a:buAutoNum type="alphaUcPeriod"/>
            </a:pPr>
            <a:r>
              <a:rPr lang="en-US" sz="3200" smtClean="0"/>
              <a:t>Acidic</a:t>
            </a:r>
          </a:p>
          <a:p>
            <a:pPr marL="514350" indent="-514350">
              <a:spcBef>
                <a:spcPct val="20000"/>
              </a:spcBef>
              <a:buFont typeface="Wingdings 3" pitchFamily="18" charset="2"/>
              <a:buAutoNum type="alphaUcPeriod"/>
            </a:pPr>
            <a:r>
              <a:rPr lang="en-US" sz="3200" smtClean="0"/>
              <a:t>Basic</a:t>
            </a:r>
          </a:p>
          <a:p>
            <a:pPr marL="514350" indent="-514350">
              <a:spcBef>
                <a:spcPct val="20000"/>
              </a:spcBef>
              <a:buFont typeface="Wingdings 3" pitchFamily="18" charset="2"/>
              <a:buAutoNum type="alphaUcPeriod"/>
            </a:pPr>
            <a:r>
              <a:rPr lang="en-US" sz="3200" smtClean="0"/>
              <a:t>Neutral </a:t>
            </a:r>
          </a:p>
        </p:txBody>
      </p:sp>
      <p:graphicFrame>
        <p:nvGraphicFramePr>
          <p:cNvPr id="4" name="TPChart"/>
          <p:cNvGraphicFramePr>
            <a:graphicFrameLocks noChangeAspect="1"/>
          </p:cNvGraphicFramePr>
          <p:nvPr/>
        </p:nvGraphicFramePr>
        <p:xfrm>
          <a:off x="4508500" y="1600200"/>
          <a:ext cx="4572000" cy="5143500"/>
        </p:xfrm>
        <a:graphic>
          <a:graphicData uri="http://schemas.openxmlformats.org/presentationml/2006/ole">
            <p:oleObj spid="_x0000_s10242" name="Chart" r:id="rId6" imgW="4572000" imgH="5143567" progId="MSGraph.Chart.8">
              <p:embed followColorScheme="full"/>
            </p:oleObj>
          </a:graphicData>
        </a:graphic>
      </p:graphicFrame>
      <p:sp>
        <p:nvSpPr>
          <p:cNvPr id="5" name="CAI1"/>
          <p:cNvSpPr/>
          <p:nvPr>
            <p:custDataLst>
              <p:tags r:id="rId4"/>
            </p:custDataLst>
          </p:nvPr>
        </p:nvSpPr>
        <p:spPr>
          <a:xfrm>
            <a:off x="1038225" y="1646238"/>
            <a:ext cx="1222375" cy="487362"/>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PQuestion"/>
          <p:cNvSpPr>
            <a:spLocks noGrp="1"/>
          </p:cNvSpPr>
          <p:nvPr>
            <p:ph type="title"/>
          </p:nvPr>
        </p:nvSpPr>
        <p:spPr>
          <a:xfrm>
            <a:off x="457200" y="274638"/>
            <a:ext cx="8229600" cy="990600"/>
          </a:xfrm>
        </p:spPr>
        <p:txBody>
          <a:bodyPr/>
          <a:lstStyle/>
          <a:p>
            <a:r>
              <a:rPr lang="en-US" smtClean="0"/>
              <a:t>A solution with a pH of 8 is</a:t>
            </a:r>
          </a:p>
        </p:txBody>
      </p:sp>
      <p:sp>
        <p:nvSpPr>
          <p:cNvPr id="7172" name="TPAnswers"/>
          <p:cNvSpPr>
            <a:spLocks noGrp="1"/>
          </p:cNvSpPr>
          <p:nvPr>
            <p:ph type="body" idx="1"/>
            <p:custDataLst>
              <p:tags r:id="rId3"/>
            </p:custDataLst>
          </p:nvPr>
        </p:nvSpPr>
        <p:spPr>
          <a:xfrm>
            <a:off x="457200" y="1600200"/>
            <a:ext cx="4114800" cy="4910138"/>
          </a:xfrm>
        </p:spPr>
        <p:txBody>
          <a:bodyPr/>
          <a:lstStyle/>
          <a:p>
            <a:pPr marL="514350" indent="-514350">
              <a:spcBef>
                <a:spcPct val="20000"/>
              </a:spcBef>
              <a:buFont typeface="Wingdings 3" pitchFamily="18" charset="2"/>
              <a:buAutoNum type="alphaUcPeriod"/>
            </a:pPr>
            <a:r>
              <a:rPr lang="en-US" sz="3200" smtClean="0"/>
              <a:t>Acidic</a:t>
            </a:r>
          </a:p>
          <a:p>
            <a:pPr marL="514350" indent="-514350">
              <a:spcBef>
                <a:spcPct val="20000"/>
              </a:spcBef>
              <a:buFont typeface="Wingdings 3" pitchFamily="18" charset="2"/>
              <a:buAutoNum type="alphaUcPeriod"/>
            </a:pPr>
            <a:r>
              <a:rPr lang="en-US" sz="3200" smtClean="0"/>
              <a:t>Basic</a:t>
            </a:r>
          </a:p>
          <a:p>
            <a:pPr marL="514350" indent="-514350">
              <a:spcBef>
                <a:spcPct val="20000"/>
              </a:spcBef>
              <a:buFont typeface="Wingdings 3" pitchFamily="18" charset="2"/>
              <a:buAutoNum type="alphaUcPeriod"/>
            </a:pPr>
            <a:r>
              <a:rPr lang="en-US" sz="3200" smtClean="0"/>
              <a:t>Neutral </a:t>
            </a:r>
          </a:p>
        </p:txBody>
      </p:sp>
      <p:graphicFrame>
        <p:nvGraphicFramePr>
          <p:cNvPr id="4" name="TPChart"/>
          <p:cNvGraphicFramePr>
            <a:graphicFrameLocks noChangeAspect="1"/>
          </p:cNvGraphicFramePr>
          <p:nvPr/>
        </p:nvGraphicFramePr>
        <p:xfrm>
          <a:off x="4508500" y="1600200"/>
          <a:ext cx="4572000" cy="5143500"/>
        </p:xfrm>
        <a:graphic>
          <a:graphicData uri="http://schemas.openxmlformats.org/presentationml/2006/ole">
            <p:oleObj spid="_x0000_s11266" name="Chart" r:id="rId6" imgW="4572000" imgH="5143567" progId="MSGraph.Chart.8">
              <p:embed followColorScheme="full"/>
            </p:oleObj>
          </a:graphicData>
        </a:graphic>
      </p:graphicFrame>
      <p:sp>
        <p:nvSpPr>
          <p:cNvPr id="6" name="CAI1"/>
          <p:cNvSpPr/>
          <p:nvPr>
            <p:custDataLst>
              <p:tags r:id="rId4"/>
            </p:custDataLst>
          </p:nvPr>
        </p:nvSpPr>
        <p:spPr>
          <a:xfrm>
            <a:off x="1038225" y="2719388"/>
            <a:ext cx="1446213" cy="584200"/>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430962"/>
          </a:xfrm>
        </p:spPr>
        <p:txBody>
          <a:bodyPr/>
          <a:lstStyle/>
          <a:p>
            <a:r>
              <a:rPr lang="en-US" dirty="0" smtClean="0"/>
              <a:t>Water is the strangest, yet most common, molecule on earth!</a:t>
            </a:r>
            <a:br>
              <a:rPr lang="en-US" dirty="0" smtClean="0"/>
            </a:br>
            <a:r>
              <a:rPr lang="en-US" dirty="0" smtClean="0"/>
              <a:t/>
            </a:r>
            <a:br>
              <a:rPr lang="en-US" dirty="0" smtClean="0"/>
            </a:br>
            <a:r>
              <a:rPr lang="en-US" dirty="0" smtClean="0"/>
              <a:t/>
            </a:r>
            <a:br>
              <a:rPr lang="en-US" dirty="0" smtClean="0"/>
            </a:br>
            <a:r>
              <a:rPr lang="en-US" sz="3200" dirty="0" smtClean="0"/>
              <a:t>Its strangeness is due to its chemical structure and its chemical properties.</a:t>
            </a:r>
            <a:br>
              <a:rPr lang="en-US" sz="3200" dirty="0" smtClean="0"/>
            </a:br>
            <a:r>
              <a:rPr lang="en-US" sz="3200" dirty="0" smtClean="0"/>
              <a:t/>
            </a:r>
            <a:br>
              <a:rPr lang="en-US" sz="3200" dirty="0" smtClean="0"/>
            </a:br>
            <a:r>
              <a:rPr lang="en-US" sz="3200" dirty="0" smtClean="0"/>
              <a:t>Its properties are required for life.</a:t>
            </a:r>
            <a:br>
              <a:rPr lang="en-US" sz="3200" dirty="0" smtClean="0"/>
            </a:br>
            <a:r>
              <a:rPr lang="en-US" sz="3200" dirty="0" smtClean="0"/>
              <a:t/>
            </a:r>
            <a:br>
              <a:rPr lang="en-US" sz="3200" dirty="0" smtClean="0"/>
            </a:br>
            <a:r>
              <a:rPr lang="en-US" sz="3200" dirty="0" smtClean="0"/>
              <a:t>Water covers about 70% of the earth’s surface, and it comprises about 70% of our body mass.</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PQuestion"/>
          <p:cNvSpPr>
            <a:spLocks noGrp="1"/>
          </p:cNvSpPr>
          <p:nvPr>
            <p:ph type="title"/>
          </p:nvPr>
        </p:nvSpPr>
        <p:spPr>
          <a:xfrm>
            <a:off x="457200" y="274638"/>
            <a:ext cx="8229600" cy="990600"/>
          </a:xfrm>
        </p:spPr>
        <p:txBody>
          <a:bodyPr/>
          <a:lstStyle/>
          <a:p>
            <a:r>
              <a:rPr lang="en-US" smtClean="0"/>
              <a:t>Which of the following is considered a basic solution?</a:t>
            </a:r>
          </a:p>
        </p:txBody>
      </p:sp>
      <p:sp>
        <p:nvSpPr>
          <p:cNvPr id="15364" name="TPAnswers"/>
          <p:cNvSpPr>
            <a:spLocks noGrp="1"/>
          </p:cNvSpPr>
          <p:nvPr>
            <p:ph type="body" idx="1"/>
            <p:custDataLst>
              <p:tags r:id="rId3"/>
            </p:custDataLst>
          </p:nvPr>
        </p:nvSpPr>
        <p:spPr>
          <a:xfrm>
            <a:off x="457200" y="1600200"/>
            <a:ext cx="4114800" cy="4910138"/>
          </a:xfrm>
        </p:spPr>
        <p:txBody>
          <a:bodyPr/>
          <a:lstStyle/>
          <a:p>
            <a:pPr marL="514350" indent="-514350">
              <a:spcBef>
                <a:spcPct val="20000"/>
              </a:spcBef>
              <a:buFont typeface="Wingdings 3" pitchFamily="18" charset="2"/>
              <a:buAutoNum type="alphaUcPeriod"/>
            </a:pPr>
            <a:r>
              <a:rPr lang="en-US" sz="3200" smtClean="0"/>
              <a:t>H</a:t>
            </a:r>
            <a:r>
              <a:rPr lang="en-US" sz="3200" baseline="30000" smtClean="0"/>
              <a:t>+</a:t>
            </a:r>
            <a:r>
              <a:rPr lang="en-US" sz="3200" smtClean="0"/>
              <a:t> is greater than OH</a:t>
            </a:r>
            <a:r>
              <a:rPr lang="en-US" sz="3200" baseline="30000" smtClean="0"/>
              <a:t>-</a:t>
            </a:r>
            <a:r>
              <a:rPr lang="en-US" sz="3200" smtClean="0"/>
              <a:t> </a:t>
            </a:r>
          </a:p>
          <a:p>
            <a:pPr marL="514350" indent="-514350">
              <a:spcBef>
                <a:spcPct val="20000"/>
              </a:spcBef>
              <a:buFont typeface="Wingdings 3" pitchFamily="18" charset="2"/>
              <a:buAutoNum type="alphaUcPeriod"/>
            </a:pPr>
            <a:r>
              <a:rPr lang="en-US" sz="3200" smtClean="0"/>
              <a:t>OH</a:t>
            </a:r>
            <a:r>
              <a:rPr lang="en-US" sz="3200" baseline="30000" smtClean="0"/>
              <a:t>- </a:t>
            </a:r>
            <a:r>
              <a:rPr lang="en-US" sz="3200" smtClean="0"/>
              <a:t>is greater than H</a:t>
            </a:r>
            <a:r>
              <a:rPr lang="en-US" sz="3200" baseline="30000" smtClean="0"/>
              <a:t>+</a:t>
            </a:r>
          </a:p>
          <a:p>
            <a:pPr marL="514350" indent="-514350">
              <a:spcBef>
                <a:spcPct val="20000"/>
              </a:spcBef>
              <a:buFont typeface="Wingdings 3" pitchFamily="18" charset="2"/>
              <a:buAutoNum type="alphaUcPeriod"/>
            </a:pPr>
            <a:r>
              <a:rPr lang="en-US" sz="3200" smtClean="0"/>
              <a:t>H</a:t>
            </a:r>
            <a:r>
              <a:rPr lang="en-US" sz="3200" baseline="30000" smtClean="0"/>
              <a:t>+</a:t>
            </a:r>
            <a:r>
              <a:rPr lang="en-US" sz="3200" smtClean="0"/>
              <a:t> is equal to OH</a:t>
            </a:r>
            <a:r>
              <a:rPr lang="en-US" sz="3200" baseline="30000" smtClean="0"/>
              <a:t>-</a:t>
            </a:r>
          </a:p>
        </p:txBody>
      </p:sp>
      <p:graphicFrame>
        <p:nvGraphicFramePr>
          <p:cNvPr id="4" name="TPChart"/>
          <p:cNvGraphicFramePr>
            <a:graphicFrameLocks noChangeAspect="1"/>
          </p:cNvGraphicFramePr>
          <p:nvPr/>
        </p:nvGraphicFramePr>
        <p:xfrm>
          <a:off x="4508500" y="1600200"/>
          <a:ext cx="4572000" cy="5143500"/>
        </p:xfrm>
        <a:graphic>
          <a:graphicData uri="http://schemas.openxmlformats.org/presentationml/2006/ole">
            <p:oleObj spid="_x0000_s13314" name="Chart" r:id="rId6" imgW="4572000" imgH="5143567" progId="MSGraph.Chart.8">
              <p:embed followColorScheme="full"/>
            </p:oleObj>
          </a:graphicData>
        </a:graphic>
      </p:graphicFrame>
      <p:sp>
        <p:nvSpPr>
          <p:cNvPr id="5" name="CAI1"/>
          <p:cNvSpPr/>
          <p:nvPr>
            <p:custDataLst>
              <p:tags r:id="rId4"/>
            </p:custDataLst>
          </p:nvPr>
        </p:nvSpPr>
        <p:spPr>
          <a:xfrm>
            <a:off x="1038225" y="2620963"/>
            <a:ext cx="3505200" cy="1073150"/>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PQuestion"/>
          <p:cNvSpPr>
            <a:spLocks noGrp="1"/>
          </p:cNvSpPr>
          <p:nvPr>
            <p:ph type="title"/>
          </p:nvPr>
        </p:nvSpPr>
        <p:spPr>
          <a:xfrm>
            <a:off x="457200" y="274638"/>
            <a:ext cx="8229600" cy="990600"/>
          </a:xfrm>
        </p:spPr>
        <p:txBody>
          <a:bodyPr/>
          <a:lstStyle/>
          <a:p>
            <a:r>
              <a:rPr lang="en-US" dirty="0" smtClean="0"/>
              <a:t>Which of the following is considered a neutral solution?</a:t>
            </a:r>
          </a:p>
        </p:txBody>
      </p:sp>
      <p:sp>
        <p:nvSpPr>
          <p:cNvPr id="15364" name="TPAnswers"/>
          <p:cNvSpPr>
            <a:spLocks noGrp="1"/>
          </p:cNvSpPr>
          <p:nvPr>
            <p:ph type="body" idx="1"/>
            <p:custDataLst>
              <p:tags r:id="rId3"/>
            </p:custDataLst>
          </p:nvPr>
        </p:nvSpPr>
        <p:spPr>
          <a:xfrm>
            <a:off x="457200" y="1600200"/>
            <a:ext cx="4114800" cy="4910138"/>
          </a:xfrm>
        </p:spPr>
        <p:txBody>
          <a:bodyPr/>
          <a:lstStyle/>
          <a:p>
            <a:pPr marL="514350" indent="-514350">
              <a:spcBef>
                <a:spcPct val="20000"/>
              </a:spcBef>
              <a:buFont typeface="Wingdings 3" pitchFamily="18" charset="2"/>
              <a:buAutoNum type="alphaUcPeriod"/>
            </a:pPr>
            <a:r>
              <a:rPr lang="en-US" sz="3200" dirty="0" smtClean="0"/>
              <a:t>H</a:t>
            </a:r>
            <a:r>
              <a:rPr lang="en-US" sz="3200" baseline="30000" dirty="0" smtClean="0"/>
              <a:t>+</a:t>
            </a:r>
            <a:r>
              <a:rPr lang="en-US" sz="3200" dirty="0" smtClean="0"/>
              <a:t> is greater than OH</a:t>
            </a:r>
            <a:r>
              <a:rPr lang="en-US" sz="3200" baseline="30000" dirty="0" smtClean="0"/>
              <a:t>-</a:t>
            </a:r>
            <a:r>
              <a:rPr lang="en-US" sz="3200" dirty="0" smtClean="0"/>
              <a:t> </a:t>
            </a:r>
          </a:p>
          <a:p>
            <a:pPr marL="514350" indent="-514350">
              <a:spcBef>
                <a:spcPct val="20000"/>
              </a:spcBef>
              <a:buFont typeface="Wingdings 3" pitchFamily="18" charset="2"/>
              <a:buAutoNum type="alphaUcPeriod"/>
            </a:pPr>
            <a:r>
              <a:rPr lang="en-US" sz="3200" dirty="0" smtClean="0"/>
              <a:t>OH</a:t>
            </a:r>
            <a:r>
              <a:rPr lang="en-US" sz="3200" baseline="30000" dirty="0" smtClean="0"/>
              <a:t>- </a:t>
            </a:r>
            <a:r>
              <a:rPr lang="en-US" sz="3200" dirty="0" smtClean="0"/>
              <a:t>is greater than H</a:t>
            </a:r>
            <a:r>
              <a:rPr lang="en-US" sz="3200" baseline="30000" dirty="0" smtClean="0"/>
              <a:t>+</a:t>
            </a:r>
          </a:p>
          <a:p>
            <a:pPr marL="514350" indent="-514350">
              <a:spcBef>
                <a:spcPct val="20000"/>
              </a:spcBef>
              <a:buFont typeface="Wingdings 3" pitchFamily="18" charset="2"/>
              <a:buAutoNum type="alphaUcPeriod"/>
            </a:pPr>
            <a:r>
              <a:rPr lang="en-US" sz="3200" dirty="0" smtClean="0"/>
              <a:t>H</a:t>
            </a:r>
            <a:r>
              <a:rPr lang="en-US" sz="3200" baseline="30000" dirty="0" smtClean="0"/>
              <a:t>+</a:t>
            </a:r>
            <a:r>
              <a:rPr lang="en-US" sz="3200" dirty="0" smtClean="0"/>
              <a:t> is equal to OH</a:t>
            </a:r>
            <a:r>
              <a:rPr lang="en-US" sz="3200" baseline="30000" dirty="0" smtClean="0"/>
              <a:t>-</a:t>
            </a:r>
          </a:p>
        </p:txBody>
      </p:sp>
      <p:graphicFrame>
        <p:nvGraphicFramePr>
          <p:cNvPr id="4" name="TPChart"/>
          <p:cNvGraphicFramePr>
            <a:graphicFrameLocks noChangeAspect="1"/>
          </p:cNvGraphicFramePr>
          <p:nvPr/>
        </p:nvGraphicFramePr>
        <p:xfrm>
          <a:off x="4508500" y="1600200"/>
          <a:ext cx="4572000" cy="5143500"/>
        </p:xfrm>
        <a:graphic>
          <a:graphicData uri="http://schemas.openxmlformats.org/presentationml/2006/ole">
            <p:oleObj spid="_x0000_s14338" name="Chart" r:id="rId6" imgW="4572000" imgH="5143567" progId="MSGraph.Chart.8">
              <p:embed followColorScheme="full"/>
            </p:oleObj>
          </a:graphicData>
        </a:graphic>
      </p:graphicFrame>
      <p:sp>
        <p:nvSpPr>
          <p:cNvPr id="5" name="CAI1"/>
          <p:cNvSpPr/>
          <p:nvPr>
            <p:custDataLst>
              <p:tags r:id="rId4"/>
            </p:custDataLst>
          </p:nvPr>
        </p:nvSpPr>
        <p:spPr>
          <a:xfrm>
            <a:off x="914400" y="3810000"/>
            <a:ext cx="3505200" cy="1073150"/>
          </a:xfrm>
          <a:prstGeom prst="roundRect">
            <a:avLst/>
          </a:prstGeom>
          <a:noFill/>
          <a:ln w="25400">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90600"/>
          </a:xfrm>
        </p:spPr>
        <p:txBody>
          <a:bodyPr/>
          <a:lstStyle/>
          <a:p>
            <a:r>
              <a:rPr lang="en-US" sz="5400" b="1"/>
              <a:t>Water = H</a:t>
            </a:r>
            <a:r>
              <a:rPr lang="en-US" sz="5400" b="1" baseline="-25000"/>
              <a:t>2</a:t>
            </a:r>
            <a:r>
              <a:rPr lang="en-US" sz="5400" b="1"/>
              <a:t>O</a:t>
            </a:r>
            <a:r>
              <a:rPr lang="en-US"/>
              <a:t> </a:t>
            </a:r>
          </a:p>
        </p:txBody>
      </p:sp>
      <p:sp>
        <p:nvSpPr>
          <p:cNvPr id="2053" name="Rectangle 5"/>
          <p:cNvSpPr>
            <a:spLocks noGrp="1" noChangeArrowheads="1"/>
          </p:cNvSpPr>
          <p:nvPr>
            <p:ph type="body" sz="half" idx="1"/>
          </p:nvPr>
        </p:nvSpPr>
        <p:spPr>
          <a:xfrm>
            <a:off x="152400" y="1447801"/>
            <a:ext cx="4876800" cy="4724400"/>
          </a:xfrm>
        </p:spPr>
        <p:txBody>
          <a:bodyPr/>
          <a:lstStyle/>
          <a:p>
            <a:pPr>
              <a:buNone/>
            </a:pPr>
            <a:r>
              <a:rPr lang="en-US" sz="3200" dirty="0"/>
              <a:t>Oxygen and Hydrogen are bonded together by </a:t>
            </a:r>
            <a:r>
              <a:rPr lang="en-US" sz="3200" b="1" dirty="0"/>
              <a:t>Covalent Bonds</a:t>
            </a:r>
            <a:r>
              <a:rPr lang="en-US" sz="3200" dirty="0"/>
              <a:t> </a:t>
            </a:r>
          </a:p>
          <a:p>
            <a:pPr>
              <a:buNone/>
            </a:pPr>
            <a:endParaRPr lang="en-US" sz="3200" dirty="0" smtClean="0"/>
          </a:p>
          <a:p>
            <a:pPr>
              <a:buNone/>
            </a:pPr>
            <a:endParaRPr lang="en-US" sz="3200" dirty="0"/>
          </a:p>
          <a:p>
            <a:pPr>
              <a:buNone/>
            </a:pPr>
            <a:r>
              <a:rPr lang="en-US" sz="3200" dirty="0"/>
              <a:t>O and H </a:t>
            </a:r>
            <a:r>
              <a:rPr lang="en-US" sz="3200" b="1" dirty="0"/>
              <a:t>share</a:t>
            </a:r>
            <a:r>
              <a:rPr lang="en-US" sz="3200" dirty="0"/>
              <a:t> some </a:t>
            </a:r>
            <a:r>
              <a:rPr lang="en-US" sz="3200" dirty="0" smtClean="0"/>
              <a:t>electrons</a:t>
            </a:r>
            <a:endParaRPr lang="en-US" sz="3200" dirty="0"/>
          </a:p>
        </p:txBody>
      </p:sp>
      <p:pic>
        <p:nvPicPr>
          <p:cNvPr id="2055" name="Picture 7" descr="water"/>
          <p:cNvPicPr>
            <a:picLocks noChangeAspect="1" noChangeArrowheads="1"/>
          </p:cNvPicPr>
          <p:nvPr/>
        </p:nvPicPr>
        <p:blipFill>
          <a:blip r:embed="rId3" cstate="print"/>
          <a:srcRect/>
          <a:stretch>
            <a:fillRect/>
          </a:stretch>
        </p:blipFill>
        <p:spPr bwMode="auto">
          <a:xfrm>
            <a:off x="5094287" y="1371600"/>
            <a:ext cx="4049713" cy="45536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water"/>
          <p:cNvPicPr>
            <a:picLocks noChangeAspect="1" noChangeArrowheads="1"/>
          </p:cNvPicPr>
          <p:nvPr/>
        </p:nvPicPr>
        <p:blipFill>
          <a:blip r:embed="rId2" cstate="print"/>
          <a:srcRect b="11111"/>
          <a:stretch>
            <a:fillRect/>
          </a:stretch>
        </p:blipFill>
        <p:spPr bwMode="auto">
          <a:xfrm>
            <a:off x="4419600" y="2209800"/>
            <a:ext cx="4724400" cy="4343400"/>
          </a:xfrm>
          <a:prstGeom prst="rect">
            <a:avLst/>
          </a:prstGeom>
          <a:noFill/>
        </p:spPr>
      </p:pic>
      <p:sp>
        <p:nvSpPr>
          <p:cNvPr id="4098" name="Rectangle 2"/>
          <p:cNvSpPr>
            <a:spLocks noGrp="1" noChangeArrowheads="1"/>
          </p:cNvSpPr>
          <p:nvPr>
            <p:ph type="title"/>
          </p:nvPr>
        </p:nvSpPr>
        <p:spPr>
          <a:xfrm>
            <a:off x="0" y="0"/>
            <a:ext cx="9144000" cy="990600"/>
          </a:xfrm>
        </p:spPr>
        <p:txBody>
          <a:bodyPr/>
          <a:lstStyle/>
          <a:p>
            <a:r>
              <a:rPr lang="en-US" b="1" dirty="0"/>
              <a:t>Water is a </a:t>
            </a:r>
            <a:r>
              <a:rPr lang="en-US" b="1" u="sng" dirty="0"/>
              <a:t>Polar Molecule</a:t>
            </a:r>
          </a:p>
        </p:txBody>
      </p:sp>
      <p:sp>
        <p:nvSpPr>
          <p:cNvPr id="4099" name="Rectangle 3"/>
          <p:cNvSpPr>
            <a:spLocks noGrp="1" noChangeArrowheads="1"/>
          </p:cNvSpPr>
          <p:nvPr>
            <p:ph type="body" idx="1"/>
          </p:nvPr>
        </p:nvSpPr>
        <p:spPr>
          <a:xfrm>
            <a:off x="304800" y="1981200"/>
            <a:ext cx="4572000" cy="3429000"/>
          </a:xfrm>
        </p:spPr>
        <p:txBody>
          <a:bodyPr/>
          <a:lstStyle/>
          <a:p>
            <a:pPr>
              <a:buNone/>
            </a:pPr>
            <a:r>
              <a:rPr lang="en-US" sz="2000" dirty="0" smtClean="0"/>
              <a:t>	</a:t>
            </a:r>
            <a:endParaRPr lang="en-US" sz="2000" b="1" dirty="0" smtClean="0"/>
          </a:p>
          <a:p>
            <a:r>
              <a:rPr lang="en-US" sz="2000" b="1" dirty="0" smtClean="0"/>
              <a:t>Water is a </a:t>
            </a:r>
            <a:r>
              <a:rPr lang="en-US" sz="2000" b="1" u="sng" dirty="0" smtClean="0"/>
              <a:t>Polar Molecule</a:t>
            </a:r>
          </a:p>
          <a:p>
            <a:pPr>
              <a:buNone/>
            </a:pPr>
            <a:endParaRPr lang="en-US" sz="2000" dirty="0" smtClean="0"/>
          </a:p>
          <a:p>
            <a:r>
              <a:rPr lang="en-US" sz="2000" dirty="0" smtClean="0"/>
              <a:t>Oxygen atom is bigger than Hydrogen atoms.  </a:t>
            </a:r>
          </a:p>
          <a:p>
            <a:pPr>
              <a:buNone/>
            </a:pPr>
            <a:endParaRPr lang="en-US" sz="2000" dirty="0" smtClean="0"/>
          </a:p>
          <a:p>
            <a:r>
              <a:rPr lang="en-US" sz="2000" dirty="0" smtClean="0"/>
              <a:t>Oxygen has 8 protons </a:t>
            </a:r>
          </a:p>
          <a:p>
            <a:endParaRPr lang="en-US" sz="2000" dirty="0" smtClean="0"/>
          </a:p>
          <a:p>
            <a:r>
              <a:rPr lang="en-US" sz="2000" dirty="0" smtClean="0"/>
              <a:t>Oxygen pulls </a:t>
            </a:r>
            <a:r>
              <a:rPr lang="en-US" sz="2000" dirty="0" smtClean="0"/>
              <a:t>the electrons </a:t>
            </a:r>
            <a:r>
              <a:rPr lang="en-US" sz="2000" dirty="0" smtClean="0"/>
              <a:t>closer,           </a:t>
            </a:r>
            <a:r>
              <a:rPr lang="en-US" sz="2000" dirty="0" smtClean="0"/>
              <a:t>making the oxygen side of the molecule partially negative             and the hydrogen side partially positive</a:t>
            </a:r>
          </a:p>
          <a:p>
            <a:pPr>
              <a:buNone/>
            </a:pPr>
            <a:endParaRPr lang="en-US" sz="2000" dirty="0"/>
          </a:p>
        </p:txBody>
      </p:sp>
      <p:sp>
        <p:nvSpPr>
          <p:cNvPr id="4102" name="Rectangle 6"/>
          <p:cNvSpPr>
            <a:spLocks noChangeArrowheads="1"/>
          </p:cNvSpPr>
          <p:nvPr/>
        </p:nvSpPr>
        <p:spPr bwMode="auto">
          <a:xfrm>
            <a:off x="381000" y="990600"/>
            <a:ext cx="8763000" cy="1676400"/>
          </a:xfrm>
          <a:prstGeom prst="rect">
            <a:avLst/>
          </a:prstGeom>
          <a:noFill/>
          <a:ln w="9525">
            <a:noFill/>
            <a:miter lim="800000"/>
            <a:headEnd/>
            <a:tailEnd/>
          </a:ln>
          <a:effectLst/>
        </p:spPr>
        <p:txBody>
          <a:bodyPr/>
          <a:lstStyle/>
          <a:p>
            <a:pPr marL="342900" indent="-342900">
              <a:spcBef>
                <a:spcPct val="20000"/>
              </a:spcBef>
            </a:pPr>
            <a:r>
              <a:rPr lang="en-US" sz="2400" b="1" u="sng" dirty="0" smtClean="0">
                <a:solidFill>
                  <a:srgbClr val="FF0000"/>
                </a:solidFill>
              </a:rPr>
              <a:t>POLAR COVALENT BONDS </a:t>
            </a:r>
            <a:r>
              <a:rPr lang="en-US" sz="2400" b="1" dirty="0" smtClean="0">
                <a:solidFill>
                  <a:srgbClr val="FF0000"/>
                </a:solidFill>
              </a:rPr>
              <a:t>– </a:t>
            </a:r>
            <a:r>
              <a:rPr lang="en-US" sz="2400" dirty="0" smtClean="0">
                <a:solidFill>
                  <a:srgbClr val="FF0000"/>
                </a:solidFill>
              </a:rPr>
              <a:t>unequal sharing of electrons; creates molecules that have a slightly positive pole and a slightly negative pole</a:t>
            </a:r>
          </a:p>
          <a:p>
            <a:pPr marL="342900" indent="-342900">
              <a:spcBef>
                <a:spcPct val="20000"/>
              </a:spcBef>
            </a:pPr>
            <a:endParaRPr lang="en-US" sz="2400" b="1" dirty="0" smtClean="0"/>
          </a:p>
          <a:p>
            <a:pPr marL="342900" indent="-342900">
              <a:spcBef>
                <a:spcPct val="20000"/>
              </a:spcBef>
            </a:pPr>
            <a:r>
              <a:rPr lang="en-US" sz="2400" b="1" dirty="0" smtClean="0"/>
              <a:t>	</a:t>
            </a:r>
            <a:endParaRPr lang="en-US" sz="2400" b="1" dirty="0"/>
          </a:p>
          <a:p>
            <a:pPr marL="342900" indent="-342900">
              <a:spcBef>
                <a:spcPct val="20000"/>
              </a:spcBef>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457200"/>
            <a:ext cx="6934200" cy="5943600"/>
          </a:xfrm>
        </p:spPr>
        <p:txBody>
          <a:bodyPr/>
          <a:lstStyle/>
          <a:p>
            <a:pPr>
              <a:buNone/>
            </a:pPr>
            <a:endParaRPr lang="en-US" sz="900" b="1" dirty="0" smtClean="0"/>
          </a:p>
        </p:txBody>
      </p:sp>
      <p:pic>
        <p:nvPicPr>
          <p:cNvPr id="11266" name="Picture 2" descr="http://t3.gstatic.com/images?q=tbn:ANd9GcRLMAz3E6sxN-RPjtlrlh-PFVvATxqphodmaGJ-rHuQPiwYSvCYw_dZ1hOKsg"/>
          <p:cNvPicPr>
            <a:picLocks noChangeAspect="1" noChangeArrowheads="1"/>
          </p:cNvPicPr>
          <p:nvPr/>
        </p:nvPicPr>
        <p:blipFill>
          <a:blip r:embed="rId2" cstate="print"/>
          <a:srcRect/>
          <a:stretch>
            <a:fillRect/>
          </a:stretch>
        </p:blipFill>
        <p:spPr bwMode="auto">
          <a:xfrm>
            <a:off x="4191000" y="304800"/>
            <a:ext cx="4724400" cy="4498453"/>
          </a:xfrm>
          <a:prstGeom prst="rect">
            <a:avLst/>
          </a:prstGeom>
          <a:noFill/>
        </p:spPr>
      </p:pic>
      <p:pic>
        <p:nvPicPr>
          <p:cNvPr id="11268" name="Picture 4" descr="http://www.physicalgeography.net/fundamentals/images/water.JPG"/>
          <p:cNvPicPr>
            <a:picLocks noChangeAspect="1" noChangeArrowheads="1"/>
          </p:cNvPicPr>
          <p:nvPr/>
        </p:nvPicPr>
        <p:blipFill>
          <a:blip r:embed="rId3" cstate="print"/>
          <a:srcRect/>
          <a:stretch>
            <a:fillRect/>
          </a:stretch>
        </p:blipFill>
        <p:spPr bwMode="auto">
          <a:xfrm>
            <a:off x="0" y="4191000"/>
            <a:ext cx="4609500" cy="2667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lstStyle/>
          <a:p>
            <a:r>
              <a:rPr lang="en-US" b="1" u="sng" dirty="0" smtClean="0">
                <a:solidFill>
                  <a:srgbClr val="FF0000"/>
                </a:solidFill>
              </a:rPr>
              <a:t>NON POLAR COVALENT BONDS </a:t>
            </a:r>
            <a:r>
              <a:rPr lang="en-US" b="1" dirty="0" smtClean="0">
                <a:solidFill>
                  <a:srgbClr val="FF0000"/>
                </a:solidFill>
              </a:rPr>
              <a:t>– </a:t>
            </a:r>
            <a:r>
              <a:rPr lang="en-US" dirty="0" smtClean="0">
                <a:solidFill>
                  <a:srgbClr val="FF0000"/>
                </a:solidFill>
              </a:rPr>
              <a:t>EQUAL sharing of electrons</a:t>
            </a:r>
          </a:p>
          <a:p>
            <a:endParaRPr lang="en-US" dirty="0"/>
          </a:p>
        </p:txBody>
      </p:sp>
      <p:sp>
        <p:nvSpPr>
          <p:cNvPr id="1026" name="AutoShape 2" descr="data:image/jpeg;base64,/9j/4AAQSkZJRgABAQAAAQABAAD/2wCEAAkGBxQTERUUExQTFhUWGRYWFhYXFxUcHxgbFhkXGBcYHxwYHSghGxwmHRcXIT0hJSouLi4uGB8zODMsNygtLisBCgoKDg0OGhAQGzAmICQ3LC0rLjEvLCw3Ny83LCwsLDcsKysvNTA1LSs3NCwsNywsLC0rLDEvLCwsKyw1LCwsLP/AABEIANgA6QMBIgACEQEDEQH/xAAcAAEAAgMBAQEAAAAAAAAAAAAABAUDBgcCAQj/xABCEAACAgEDAgQCCAQEBAQHAAABAgADEQQSIQUxBhNBUSJhBxQyUnGBkaEjQmKCFTOxwRZDcrIkkvDxJTRzdIOi0f/EABgBAQADAQAAAAAAAAAAAAAAAAABAgME/8QAJBEBAQABBAICAgMBAAAAAAAAAAECAxESIQQxQXETUSJhsQX/2gAMAwEAAhEDEQA/AO4REQEREBOfdN+kUv1bU9PetFFQfynBOXKANgj5jPb2nQZ+eusaFj1DrGppH8fSWV3If6SCtg/Arn9IG96T6Uf/AIR9ftpXzGtaiqlGPxv/ACjJ59yfwmfw7481X12rSdR0q6d9Qm+hlbIJ77T7H/ecvorb/ANHfglKOoNZbgZwpxz/ALfnNz8SdWp6h1vpS6Nxb5WbrGTkIvwtgkdjgdvmIFr0D6T2vu6hS9VavpVuarDH+IKiwIPt2U8e5kfqH0n6hNBoNRXp6ms1jvXsLMACG2rg/Pic4fSOqdT1tI/iafV2o/zqvNiMD8gSDJfV6DZ0foSKxQvdYoYd1LW4DD5jOYHTfD30h2HU6nTa+hdPbp6mvJRtylFAJ/YiU9X0q6sImrt0IXp72eWLd53hScByP/XYydrfo4Gn0XULFtu1OrvodDZYQSRgHaMe+0ftNN6r4m09nhmjRo4bUk10+SPthkfJO3uB25+cDp1njFv8Xp0Kohqto88W5OedxAx2x8I/WT/HviT/AA/RWagIHcFFRDn4mdgoHHPqT+U5ybk0nX9ANRYlYTQV1szkAbgrjGT8xJf0r+IVuu6bRpduq3XG4pUwbf5RGFyP7j/bA2fpfjg3dFs6gK1FlddrNVk4D1Zyue/oP1ms9N+lPWbtG+p0SLp9Y4SuxHJOSwXOD+Oce0oPDfUmGg69pbENTqLrxU3dBYDkf9v6yD4VoOks6Nfexvo1G5a0sJxp3ZwAyDt6jv8AOB+gOoaxKantsOErVnY+wUZM0nwR4y1uvs806NKtCxs22l/iwoODj1yRj/2l94/0T3dM1ddYy7VOFA9TjOPzxNX+jHrunv6TVpEtQagVWVGokB9wDZO3vj1zArr/AKVNWy3arT6EWaCl9jWl8MwBwzAf+u4mwaLx6bOo6bTqi/V9VpxfVbk7s4JKkduMGc68PeJNPp/Dmr0lzBNSpuqNLcMWsPGB6gc8+mJk6/pben9N6PrCjeZp9yMO2BcGZQYG/wDhrx62oq6hfZWiU6NrFRgSS/lhjzntxt7femX6MPHDdTptayparKmAKqScqy5VufznPNeW0nhatFybeoWA4A5bzTu/P4VUfmJYeAeovT1x6rdO2m+s6asLW3qaUGCPxAaBvf0b+LX6jTdZZWlZrtaoBSTkAA5OfXma9p/HnUtRq9VRpNHRYNM5Qs1jL6kD8+JW/Qf1zTU0apLb6a3OpYhXdVJBAAIBPPIlF4d01L9U6n5uvfR4ubaFtWvf8TZPxd8cfrA3jrX0jW6TqOj0l9Nai+uo2sGY+W9hZSBxgqGA5+clabxnq77uo0afTVPZo2rWoFyvmbmIYkngYAJmneOejLrOtU0q2/PTy1VmQcsvmGt8jvyAczP9Autsu1fUbLRixvJ3j+oGxT/pAtfBn0gdR12par6jUqU2BNQ3mHNfJBxnufhPadRnLPoZ/wDm+r//AHR/7rZ1OAiIgIiICIiAlfV0TTq9rrUga/8Azjj/ADOMfF7ywiBXaToWnroOnSmsUtndXtG07u+RMXRPDOk0hY6bT1VFvtFV5Pyz3x8pbRArKvD2mVbkWisLec3DaMWH3b37zwfDWk2VJ5Fe2g7qlxwhJySPbmW0QEpKfCGhS/6wulpF2c7wgzk/zD0B+cu4gVHVvDGk1L776K7HwF3MMnA7D9zPPT/CujodbKtPWjpkIwH2d3fHtmXMQKuzw9pmsssNNZe5dlrY5deOD7jgfpPNnhrStXVWaKylBzUuOEPuvtLaICU+k8L6SrUHU16epLjnNiqAfi79veXEQKTVeEdFZf8AWH0tLXZB3lBkkdifQn5mWHVOmU6ivy761sTIO1hkZHYyXECu1PQ9PYKg9KMKSDUCOEIwBgemMCe9T0eiy5L3qRra+EsI+JRzwD+Z/WToga7/AMC9P3bvqlOc5ztHfOc/rPWp8E6Cx2d9LSzMcsSo5J7mbBECup6Fp1srsWlA9SCqtgOVQcBR7CeundFooex6akra05sKjG45JyfzJ/WT4gQendIpoaxqa0Q2ndYVGNx55P6n9ZOiICIiAiIgIiICIiAiIgIiICIiAnwnHJ7T7KjqY860UZ+BQLLgPUZIrrPyYqxPuEx6wMleue7JqAWv0tYfa+aL6r/UcZ9MiPqRPJuuJ+TBR+gElO2B8h/tKbwv4hTXacaitWVCzqu7GSEYru49DiV3aTFYeXan2LN/9NmP+9RkfmDM2g6itpZcFbExvrb7S57HjgqcHDDg4PsZVabxAj663RhW3VVJa78bRvOFX3zjmSuq6c8XoP4tQJGO7oft1n3BAyB94KYlRcVvE8UWh1VlOVYBgfcEZE9yyhERAREQEREBERAREQEREBERAREQEREBERAREQEpunHOo1fuLK1/IUVMP3dv1lzKor5eqbPa9VI/+pWCGH4lNp/sMipntB8aa/yNBqrfVKbMfiVIX9yJrfgbQa6jp+mrH1XArBGRZn4/j5we/wAU2Dxz0J9bo206Oqb2r3Fs/YVwzDj1OJcCrC4X0GB+QwJVrPbQvow8y3UdS1V20u+o8jK527dOMDbnnHM6Kk1zwP0BtFpRVYyvYXttdlBALWMW9ee2B+Uu9bqfKrL+vAUfeZjhF/MkCEX0w+Fj/wCFQfdNiD/pSx1U/wDlAlrIvS9J5NNdec7FVSfcgcn8zkyVLsiIiAiIgIiICIiAiIgIiICIiAiIgIiICIiAiIgJG6holuQo2RyCGHBVlOVYH0IIBkmVX+KGw4oAK8jzm+x/Zj/M59eB84EfVdX+rVu+swi1jJuAOxx2HA5Vz9337EyD4b8baPWuyU2fGo3FXBUlc43DPccj8Mx4o8NLrdNZTZbZluVbPCMOVOxcAjPoZrHgj6MxpLmu1FiXHaURFUhRkgljnueAMfjOvT0fHuhnlnlZn1xnx/aOeUs29Nhfx/ohaawzthtgZUJBbO3aCO/PGe3zl5pdE72C64AbM+VVwdhIILsfVyDj2UZxnJM0AfRkfO4vAoDbgAp8wKDkID2yOBu9vTM3/fdWPhPnKO6tgP8Ak3CsfkcfjODTx1O+c+nZ5c8ecfwZW9d7/taxI+h1qWruQ9uGUghlPsynkGSJo5CIiAiIgIiICIiAiIgIiICIiAiIgIjMpUJ1XxkkafPwKMg24/nYjnZ7L6jk98QJ9vUqxxksf6QW/ccTwvVa/Xevp8SsO/zmZcAYAAHsI3Su6/FmRwRkEEHsRzPUqdTpGUmyjAfuyfy2/I/db2YfnkSJrPFNBr212oL7CK0rYjctjtswy+hU5yP6TLTv0pembVWHUWNWOKEO2w8/xXHesf0D19zx6GTOAMDAA4AHpPGm04rRUXsox+PuT8ycn858czbHFFfWafN0xFp53TWYqs4aZFeRVaZFaLiSsGu0bbhdSdty8Efy2p3Nb/vhu6k+xINpoNYttauucHuD3Ug4ZT7EEEflI6GYNMfL1O3+S4FvwsTGf/MvP9h95hnNlt1vI2o11afaYZHcDJP6Lkyvtve+xkrYpShK2WD7VjDIatPuhfV/fgdiZNooWsBUUAD2/wD73MytWk3fE6tUTjcefdXH7kYktHBGQQQexHMw7pA1WiYZs05CWcEqc7LMfysP5SQMBxyPmOI3TcVvEi9N1ourDAFTyrIe6MOGQ44yD7cHuODJUlUiIgIiICIiAiIgIiIFZ1+z+GtYODc6Vf2sc2Y+ewPJeMDAGAOB+HpIPX0507+iXoT/AHq9Q/ewSc0rV8WpXdbsbrK6VWAqTTG6wcZLO21BnvwOZ8+kDrlmn09YoZRddfTSmcH7bDdwe/H+s13onQaOodT6lqL18wV2ppqviYbfLTFn2SPXH7zF1Xwzp6+tdMror2kedfZ8Tn4awNn2icfEIX+HVFM4H1L6P9Z/iprAH8Wx9Qt+RgJ5oLOfXeC68e5E72s5rZ9IKtr0cVfwFFlBbd8RFllf8XHbaPLBxnOD+U6PF/6GXiZW42TlOPaZ4mevvwxt493Z0RphczO8j2S+LmqLrdUtSNY5CoilmJ9AoyTNR6Pq9brh9YFg0umbJprCBrLF/lsZm4UHvgCZ/pV3f4XqNuf+Xvx9zzF3/wD65l/oNpqrNeCmxdhHYrgYxj0xiaTu7K1D6JpdVW7i+9LqyB5Z8vY6nncDjgjGOZeKZGpYHsQe44IPI4I49ZJQSbNiM6Gcq+mfruppv06Vs1VYXzVsXgtZ8SEZ9MKe39U6qk0r6SuuVoKtOakusD1XlXxtVa7AcHgnc21hjGMZzI0vJ0/G1Jq6mMyk+K109DU1svx6c3t/S3+jLV2WdL07WjDAFQSMFlUkI5+ZAzn17+sxeOOt202aGqllVtRqVRiQD/DUZfGfy5l30DqyarTpdWCqnKlTjKlThl444I9JpPijpteu65p9PaparT6Z73GSBusYKvb8AZw55zPK5SbS97NeNx/jfcbf4l6qNNpL78jNdbsM4+0B8P4844n3wfqLbNDprLzm16kdzgDlhu7D5ETnn0n+EtJVo1WmsrbdfTSh32Hl254JIPAM6tp6gihR2UBR+CjA/wBJUvtHQ7NWB6XIxI/rqKjP4lGx/YJayp1JzqtOo9BdYfwCqn+rj9JbS0ZUiIkoIiICIiAiIgIiIGHW6YWVsjZwwIyO4z2I+Y7/AJSB03Vls12YF1eA4+97WL/S3f5HI7iWsjazQrZgnIZfsupwy/gfb5HgyLEy7Img6XVQGFNaoHdrG2/zO32mPzMHpdXnjUeWvnBPLFnqFJzt/DM9bL1+5aPf7Dfpyv8ApPu689q0T5s279lH+8jZflHvWatKkLucAYHbJYngKAO7E8ADvNHbwFVWo1L7gRb9YenIKohfea/mEBz89vtN40/TgGFljGywdiRgL/0qOB+PJ+cmsMjB5B7xcJfcWw19TDfhbN+r9ITzC4kfRnyX+rv25NDH+ZB/J/1IOPmMH3xNZZ045OexC1FCupVgGVgQwIyCDwQR7TWF8B6dfhSzV1pz/DTUWqgz3AUHgfKbeyzztmnVV2Qem9OrorWqpQqL2A+fJPPck85k5Fn3bParFpI9IJrHifwqmt1VXxlGVCbWABymf4a8+u7cQfYNNj1mqWpC7Z9AABksx4VQPUkzL0fSMilrMebYd745A4wqA+yjAz68n1nPqyZTjW+jq56WUzwu1nyqvCmkXTVfVOz1bmJP/MVmJ84fiTgj0PHtmwTplS3PeEUWuqoz+pVew/CStdoEt27shlOUdThkOMZB/wBjwfWR8XpwVS32IIQ/mDx+n6TLjt6Odt3rxrel1XGs21q5qcWV7v5XHZh85KssCKWYhVUZZjwAB3Jkdb7j/wAjHzNiY/bJn0dMLkNewfaQy1gYRSOxOeXIPOTwPaNi5PnSFLlr2UrvAWtTwRWMlSQexYktj0+EHkSziJZQiIgIiICIiAiIgIiICIiAiIgIiIEbqGhS5NjjjIYEHBVh2ZSOxHvK43PVxeNy+lyrxj+tR9g9uRwfl2l1PjMAMngDuTJl2Fc1ybd+9dv3twx+vaKXVhlWVh2ypBH6iaV466a2tqrfR0h6w25mBC+aCOGVezgHnJ9uMyN4K8KatKtQTa+m8wYrUbT8e0jzSPTuB7nb+Er+e/k47dft1TxsL491ec5b7cfn7b7XchYqHUsO6hhkfiO4ni7WgHagNj/cTBx/1Hsv5mcL8L+D+op1BC+ntJR91zs2FsXPxjeT8e79yRnE7/0zU1uv8MbcHDIRtZT7MPQzu8zSx0M5jjnMt5LvP8cWF39xH0PTjvFtxDWAYVR9irPfbnksfVjz7YEs4icS5ERAREQEREBERAREQEREBERAREQEREBERAREQEp+poL7PIPNSgPcPv5J8us/0naSR6gAdiZcSn6Ty+pY9zew/JErUfsP3kVM9rAnHymGrUK67kZWHupBHHB5Eq/GGv8AI0Oqt9UpsI/HaQv7kTVvo/63p6Om6Ws+aCK1LDybftN8Tdl55PeVaxvyalSxQMpYAErkZAPYkSJ1JPLI1K8FBi0ffr9c+5X7Q/Aj1mnfRrqV1Oq6lrV3bbLkpr3DB20r7HkctnE6BtDDB5ByCPkeDCt7iSDErPDFhbR6ck5PlJz74UDMs5dmREQEREBERAREQEREBERAREQEREBERAREQEREBKihfL1NqHtbtuT5lVWuwD8NqH++W8idS0XmqMHa6ndW4HKt2/MEEgj1BMJjUPpXqezQCitXY6i6ik7QxwpcFicdhhe/zmzXAVVEgZFaHAAz9heAAO/afKOo4Oy4eVZ+PwP80b1/A4I9vWTgso0lab9FWhevptZsUrZc9t7hgQQbHJGQeewE2fqmoNdTMoy5+Gse7t8KD9T+gM96nWIn2m59FHLH8FHJmLSaR7LBdcNu3PlVZzszwXbHBsI444UEjnJMlW3pM6fpBVVXUvatFQfgoA/2kiIllCIiAiIgIiICIiAiIgIiICIiAiIgInx2wCfbmaj4f8crqjcq1MpqrawZPcLxg/dPb9/aVuUlkvy0w0c88cs8Z1j7bfEoOm9cZ6aLG2nzmQH4LK9oasv2s5OMTJovFNFq5rLPnZsCgEuLAxQrzjBCMeSMAcyzNdxKezr4Wy1GqtAr8kbsKQzXkKqAA5yCR8ue89X+IKk3lg4VBZltuQTUpaxBg8sAD+O047QLaJAr6orJawV81Z3IQAThA4xzg5BHr6yD07xIr0q9iOj+VTa6Y+z9YJWpBzyxIxx8u2YF26AjBAI9iMyFZ0eljk1jJ+bf7GRdR4lqRclbeBYzqFyUFJUWE4PpvU8ZyO2ZLp6kHS0qGBqJDKwxyFDj8irKfzgSNPpUT7CqPTgc/r3maU+g8QI6KzhqyRWSGHA8xC6nP3Thhk+oxPN3iBd1YRHbe9SMxGAvmjcAfXdtIOP6hAuolP8A8RVbFfbbtKs+dvZFIBsPPC5P48HjierPENKk7tyqPN+Mj4T5IzYQc9hg8+uDAtolLV4lqZQVFjEsy7QATlU8w9jj7PPf5d5bae9XRXU5VgGU+4YZB/QwMkREBERAREQEREBERAREQEREBIyaCpQ+K0XfnfgAbs9847yQ4ODjg+hnPvBnQOp1Pq/rl/mJYjLWpsLZck4YZ+wMenz+U1w08csMsrlJZttP39fSN7Om5aPQUqiqvxKhBTc7NtIUqMFifQniKui0qmxVIXIKgMw2EZxs5+Due0rtF06xatOo3lq3QuX284qZSfhAyMkTD03Saxah51jOxKeaFAXjDb/LO4nlip9OBxyZkldv0uotuKkk+XnLNz5TbqyRnBYEd+88W9GpYuWTO8OrDLYO8Yc7c4BI4JHMrLen3C21kNimw6XDb+yVsvmjHYNt3fjmfdVp9WfN2MQxF4UlhtwUPkYHowbGSfZvcQLtdKg34UfHjf35woUfsAJgHTKSpAQYZUQ4J+zVnYM542knBHOZgp0tu29HYkNxWS3PxVqG5Hb490r9H03UVVbEYgLTpkRd38ys31g5P8xXGCfWBbDpFO0rsBBV0OSSStuDYCScndgc9+JIXSoN+FH8Tl/6vhCf9qgflKK/SatlO12XFeo8sFhneWrOn3H1Iw/5HnMsqargt43DJJNJbnGa17/LzN3HtAx9Q6HXZWa8BVbylfjO5KjlU5PHqM/MyRb0uprBYV+IFWHLAblGFbAOCQOMym6xTrDp8abctuGbc7BvjC/CMZA2lvyGO3My9Q0N7bjlj/4ih1UMBitFr8wDP9W84gWVvRqWCKU4QbVALD4TglTg/EuQOD7SN/w+huaxuUIsHl87c2jFhIJI5HHAHcyL5WrwOTkf5fxDj+K3+Z97+Fs7eoPrzJfTdPetgNjFlP1jcCc4zaDRj/8AGWH6QJdHS6lCgKSEztyzHG5dpxk9scSRp6VRFRBhVAVQPQKMAfpMkQEREBERAREQEREBERAREQEREBERAREQEREBERAREQEREBERAREQEREBERAREQERED//2Q=="/>
          <p:cNvSpPr>
            <a:spLocks noChangeAspect="1" noChangeArrowheads="1"/>
          </p:cNvSpPr>
          <p:nvPr/>
        </p:nvSpPr>
        <p:spPr bwMode="auto">
          <a:xfrm>
            <a:off x="155575" y="-1508125"/>
            <a:ext cx="3390900" cy="31527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RUUExQTFhUWGRYWFhYXFxUcHxgbFhkXGBcYHxwYHSghGxwmHRcXIT0hJSouLi4uGB8zODMsNygtLisBCgoKDg0OGhAQGzAmICQ3LC0rLjEvLCw3Ny83LCwsLDcsKysvNTA1LSs3NCwsNywsLC0rLDEvLCwsKyw1LCwsLP/AABEIANgA6QMBIgACEQEDEQH/xAAcAAEAAgMBAQEAAAAAAAAAAAAABAUDBgcCAQj/xABCEAACAgEDAgQCCAQEBAQHAAABAgADEQQSIQUxBhNBUSJhBxQyUnGBkaEjQmKCFTOxwRZDcrIkkvDxJTRzdIOi0f/EABgBAQADAQAAAAAAAAAAAAAAAAABAgME/8QAJBEBAQABBAICAgMBAAAAAAAAAAECAxESIQQxQXETUSJhsQX/2gAMAwEAAhEDEQA/AO4REQEREBOfdN+kUv1bU9PetFFQfynBOXKANgj5jPb2nQZ+eusaFj1DrGppH8fSWV3If6SCtg/Arn9IG96T6Uf/AIR9ftpXzGtaiqlGPxv/ACjJ59yfwmfw7481X12rSdR0q6d9Qm+hlbIJ77T7H/ecvorb/ANHfglKOoNZbgZwpxz/ALfnNz8SdWp6h1vpS6Nxb5WbrGTkIvwtgkdjgdvmIFr0D6T2vu6hS9VavpVuarDH+IKiwIPt2U8e5kfqH0n6hNBoNRXp6ms1jvXsLMACG2rg/Pic4fSOqdT1tI/iafV2o/zqvNiMD8gSDJfV6DZ0foSKxQvdYoYd1LW4DD5jOYHTfD30h2HU6nTa+hdPbp6mvJRtylFAJ/YiU9X0q6sImrt0IXp72eWLd53hScByP/XYydrfo4Gn0XULFtu1OrvodDZYQSRgHaMe+0ftNN6r4m09nhmjRo4bUk10+SPthkfJO3uB25+cDp1njFv8Xp0Kohqto88W5OedxAx2x8I/WT/HviT/AA/RWagIHcFFRDn4mdgoHHPqT+U5ybk0nX9ANRYlYTQV1szkAbgrjGT8xJf0r+IVuu6bRpduq3XG4pUwbf5RGFyP7j/bA2fpfjg3dFs6gK1FlddrNVk4D1Zyue/oP1ms9N+lPWbtG+p0SLp9Y4SuxHJOSwXOD+Oce0oPDfUmGg69pbENTqLrxU3dBYDkf9v6yD4VoOks6Nfexvo1G5a0sJxp3ZwAyDt6jv8AOB+gOoaxKantsOErVnY+wUZM0nwR4y1uvs806NKtCxs22l/iwoODj1yRj/2l94/0T3dM1ddYy7VOFA9TjOPzxNX+jHrunv6TVpEtQagVWVGokB9wDZO3vj1zArr/AKVNWy3arT6EWaCl9jWl8MwBwzAf+u4mwaLx6bOo6bTqi/V9VpxfVbk7s4JKkduMGc68PeJNPp/Dmr0lzBNSpuqNLcMWsPGB6gc8+mJk6/pben9N6PrCjeZp9yMO2BcGZQYG/wDhrx62oq6hfZWiU6NrFRgSS/lhjzntxt7femX6MPHDdTptayparKmAKqScqy5VufznPNeW0nhatFybeoWA4A5bzTu/P4VUfmJYeAeovT1x6rdO2m+s6asLW3qaUGCPxAaBvf0b+LX6jTdZZWlZrtaoBSTkAA5OfXma9p/HnUtRq9VRpNHRYNM5Qs1jL6kD8+JW/Qf1zTU0apLb6a3OpYhXdVJBAAIBPPIlF4d01L9U6n5uvfR4ubaFtWvf8TZPxd8cfrA3jrX0jW6TqOj0l9Nai+uo2sGY+W9hZSBxgqGA5+clabxnq77uo0afTVPZo2rWoFyvmbmIYkngYAJmneOejLrOtU0q2/PTy1VmQcsvmGt8jvyAczP9Autsu1fUbLRixvJ3j+oGxT/pAtfBn0gdR12par6jUqU2BNQ3mHNfJBxnufhPadRnLPoZ/wDm+r//AHR/7rZ1OAiIgIiICIiAlfV0TTq9rrUga/8Azjj/ADOMfF7ywiBXaToWnroOnSmsUtndXtG07u+RMXRPDOk0hY6bT1VFvtFV5Pyz3x8pbRArKvD2mVbkWisLec3DaMWH3b37zwfDWk2VJ5Fe2g7qlxwhJySPbmW0QEpKfCGhS/6wulpF2c7wgzk/zD0B+cu4gVHVvDGk1L776K7HwF3MMnA7D9zPPT/CujodbKtPWjpkIwH2d3fHtmXMQKuzw9pmsssNNZe5dlrY5deOD7jgfpPNnhrStXVWaKylBzUuOEPuvtLaICU+k8L6SrUHU16epLjnNiqAfi79veXEQKTVeEdFZf8AWH0tLXZB3lBkkdifQn5mWHVOmU6ivy761sTIO1hkZHYyXECu1PQ9PYKg9KMKSDUCOEIwBgemMCe9T0eiy5L3qRra+EsI+JRzwD+Z/WToga7/AMC9P3bvqlOc5ztHfOc/rPWp8E6Cx2d9LSzMcsSo5J7mbBECup6Fp1srsWlA9SCqtgOVQcBR7CeundFooex6akra05sKjG45JyfzJ/WT4gQendIpoaxqa0Q2ndYVGNx55P6n9ZOiICIiAiIgIiICIiAiIgIiICIiAnwnHJ7T7KjqY860UZ+BQLLgPUZIrrPyYqxPuEx6wMleue7JqAWv0tYfa+aL6r/UcZ9MiPqRPJuuJ+TBR+gElO2B8h/tKbwv4hTXacaitWVCzqu7GSEYru49DiV3aTFYeXan2LN/9NmP+9RkfmDM2g6itpZcFbExvrb7S57HjgqcHDDg4PsZVabxAj663RhW3VVJa78bRvOFX3zjmSuq6c8XoP4tQJGO7oft1n3BAyB94KYlRcVvE8UWh1VlOVYBgfcEZE9yyhERAREQEREBERAREQEREBERAREQEREBERAREQEpunHOo1fuLK1/IUVMP3dv1lzKor5eqbPa9VI/+pWCGH4lNp/sMipntB8aa/yNBqrfVKbMfiVIX9yJrfgbQa6jp+mrH1XArBGRZn4/j5we/wAU2Dxz0J9bo206Oqb2r3Fs/YVwzDj1OJcCrC4X0GB+QwJVrPbQvow8y3UdS1V20u+o8jK527dOMDbnnHM6Kk1zwP0BtFpRVYyvYXttdlBALWMW9ee2B+Uu9bqfKrL+vAUfeZjhF/MkCEX0w+Fj/wCFQfdNiD/pSx1U/wDlAlrIvS9J5NNdec7FVSfcgcn8zkyVLsiIiAiIgIiICIiAiIgIiICIiAiIgIiICIiAiIgJG6holuQo2RyCGHBVlOVYH0IIBkmVX+KGw4oAK8jzm+x/Zj/M59eB84EfVdX+rVu+swi1jJuAOxx2HA5Vz9337EyD4b8baPWuyU2fGo3FXBUlc43DPccj8Mx4o8NLrdNZTZbZluVbPCMOVOxcAjPoZrHgj6MxpLmu1FiXHaURFUhRkgljnueAMfjOvT0fHuhnlnlZn1xnx/aOeUs29Nhfx/ohaawzthtgZUJBbO3aCO/PGe3zl5pdE72C64AbM+VVwdhIILsfVyDj2UZxnJM0AfRkfO4vAoDbgAp8wKDkID2yOBu9vTM3/fdWPhPnKO6tgP8Ak3CsfkcfjODTx1O+c+nZ5c8ecfwZW9d7/taxI+h1qWruQ9uGUghlPsynkGSJo5CIiAiIgIiICIiAiIgIiICIiAiIgIjMpUJ1XxkkafPwKMg24/nYjnZ7L6jk98QJ9vUqxxksf6QW/ccTwvVa/Xevp8SsO/zmZcAYAAHsI3Su6/FmRwRkEEHsRzPUqdTpGUmyjAfuyfy2/I/db2YfnkSJrPFNBr212oL7CK0rYjctjtswy+hU5yP6TLTv0pembVWHUWNWOKEO2w8/xXHesf0D19zx6GTOAMDAA4AHpPGm04rRUXsox+PuT8ycn858czbHFFfWafN0xFp53TWYqs4aZFeRVaZFaLiSsGu0bbhdSdty8Efy2p3Nb/vhu6k+xINpoNYttauucHuD3Ug4ZT7EEEflI6GYNMfL1O3+S4FvwsTGf/MvP9h95hnNlt1vI2o11afaYZHcDJP6Lkyvtve+xkrYpShK2WD7VjDIatPuhfV/fgdiZNooWsBUUAD2/wD73MytWk3fE6tUTjcefdXH7kYktHBGQQQexHMw7pA1WiYZs05CWcEqc7LMfysP5SQMBxyPmOI3TcVvEi9N1ourDAFTyrIe6MOGQ44yD7cHuODJUlUiIgIiICIiAiIgIiIFZ1+z+GtYODc6Vf2sc2Y+ewPJeMDAGAOB+HpIPX0507+iXoT/AHq9Q/ewSc0rV8WpXdbsbrK6VWAqTTG6wcZLO21BnvwOZ8+kDrlmn09YoZRddfTSmcH7bDdwe/H+s13onQaOodT6lqL18wV2ppqviYbfLTFn2SPXH7zF1Xwzp6+tdMror2kedfZ8Tn4awNn2icfEIX+HVFM4H1L6P9Z/iprAH8Wx9Qt+RgJ5oLOfXeC68e5E72s5rZ9IKtr0cVfwFFlBbd8RFllf8XHbaPLBxnOD+U6PF/6GXiZW42TlOPaZ4mevvwxt493Z0RphczO8j2S+LmqLrdUtSNY5CoilmJ9AoyTNR6Pq9brh9YFg0umbJprCBrLF/lsZm4UHvgCZ/pV3f4XqNuf+Xvx9zzF3/wD65l/oNpqrNeCmxdhHYrgYxj0xiaTu7K1D6JpdVW7i+9LqyB5Z8vY6nncDjgjGOZeKZGpYHsQe44IPI4I49ZJQSbNiM6Gcq+mfruppv06Vs1VYXzVsXgtZ8SEZ9MKe39U6qk0r6SuuVoKtOakusD1XlXxtVa7AcHgnc21hjGMZzI0vJ0/G1Jq6mMyk+K109DU1svx6c3t/S3+jLV2WdL07WjDAFQSMFlUkI5+ZAzn17+sxeOOt202aGqllVtRqVRiQD/DUZfGfy5l30DqyarTpdWCqnKlTjKlThl444I9JpPijpteu65p9PaparT6Z73GSBusYKvb8AZw55zPK5SbS97NeNx/jfcbf4l6qNNpL78jNdbsM4+0B8P4844n3wfqLbNDprLzm16kdzgDlhu7D5ETnn0n+EtJVo1WmsrbdfTSh32Hl254JIPAM6tp6gihR2UBR+CjA/wBJUvtHQ7NWB6XIxI/rqKjP4lGx/YJayp1JzqtOo9BdYfwCqn+rj9JbS0ZUiIkoIiICIiAiIgIiIGHW6YWVsjZwwIyO4z2I+Y7/AJSB03Vls12YF1eA4+97WL/S3f5HI7iWsjazQrZgnIZfsupwy/gfb5HgyLEy7Img6XVQGFNaoHdrG2/zO32mPzMHpdXnjUeWvnBPLFnqFJzt/DM9bL1+5aPf7Dfpyv8ApPu689q0T5s279lH+8jZflHvWatKkLucAYHbJYngKAO7E8ADvNHbwFVWo1L7gRb9YenIKohfea/mEBz89vtN40/TgGFljGywdiRgL/0qOB+PJ+cmsMjB5B7xcJfcWw19TDfhbN+r9ITzC4kfRnyX+rv25NDH+ZB/J/1IOPmMH3xNZZ045OexC1FCupVgGVgQwIyCDwQR7TWF8B6dfhSzV1pz/DTUWqgz3AUHgfKbeyzztmnVV2Qem9OrorWqpQqL2A+fJPPck85k5Fn3bParFpI9IJrHifwqmt1VXxlGVCbWABymf4a8+u7cQfYNNj1mqWpC7Z9AABksx4VQPUkzL0fSMilrMebYd745A4wqA+yjAz68n1nPqyZTjW+jq56WUzwu1nyqvCmkXTVfVOz1bmJP/MVmJ84fiTgj0PHtmwTplS3PeEUWuqoz+pVew/CStdoEt27shlOUdThkOMZB/wBjwfWR8XpwVS32IIQ/mDx+n6TLjt6Odt3rxrel1XGs21q5qcWV7v5XHZh85KssCKWYhVUZZjwAB3Jkdb7j/wAjHzNiY/bJn0dMLkNewfaQy1gYRSOxOeXIPOTwPaNi5PnSFLlr2UrvAWtTwRWMlSQexYktj0+EHkSziJZQiIgIiICIiAiIgIiICIiAiIgIiIEbqGhS5NjjjIYEHBVh2ZSOxHvK43PVxeNy+lyrxj+tR9g9uRwfl2l1PjMAMngDuTJl2Fc1ybd+9dv3twx+vaKXVhlWVh2ypBH6iaV466a2tqrfR0h6w25mBC+aCOGVezgHnJ9uMyN4K8KatKtQTa+m8wYrUbT8e0jzSPTuB7nb+Er+e/k47dft1TxsL491ec5b7cfn7b7XchYqHUsO6hhkfiO4ni7WgHagNj/cTBx/1Hsv5mcL8L+D+op1BC+ntJR91zs2FsXPxjeT8e79yRnE7/0zU1uv8MbcHDIRtZT7MPQzu8zSx0M5jjnMt5LvP8cWF39xH0PTjvFtxDWAYVR9irPfbnksfVjz7YEs4icS5ERAREQEREBERAREQEREBERAREQEREBERAREQEp+poL7PIPNSgPcPv5J8us/0naSR6gAdiZcSn6Ty+pY9zew/JErUfsP3kVM9rAnHymGrUK67kZWHupBHHB5Eq/GGv8AI0Oqt9UpsI/HaQv7kTVvo/63p6Om6Ws+aCK1LDybftN8Tdl55PeVaxvyalSxQMpYAErkZAPYkSJ1JPLI1K8FBi0ffr9c+5X7Q/Aj1mnfRrqV1Oq6lrV3bbLkpr3DB20r7HkctnE6BtDDB5ByCPkeDCt7iSDErPDFhbR6ck5PlJz74UDMs5dmREQEREBERAREQEREBERAREQEREBERAREQEREBKihfL1NqHtbtuT5lVWuwD8NqH++W8idS0XmqMHa6ndW4HKt2/MEEgj1BMJjUPpXqezQCitXY6i6ik7QxwpcFicdhhe/zmzXAVVEgZFaHAAz9heAAO/afKOo4Oy4eVZ+PwP80b1/A4I9vWTgso0lab9FWhevptZsUrZc9t7hgQQbHJGQeewE2fqmoNdTMoy5+Gse7t8KD9T+gM96nWIn2m59FHLH8FHJmLSaR7LBdcNu3PlVZzszwXbHBsI444UEjnJMlW3pM6fpBVVXUvatFQfgoA/2kiIllCIiAiIgIiICIiAiIgIiICIiAiIgInx2wCfbmaj4f8crqjcq1MpqrawZPcLxg/dPb9/aVuUlkvy0w0c88cs8Z1j7bfEoOm9cZ6aLG2nzmQH4LK9oasv2s5OMTJovFNFq5rLPnZsCgEuLAxQrzjBCMeSMAcyzNdxKezr4Wy1GqtAr8kbsKQzXkKqAA5yCR8ue89X+IKk3lg4VBZltuQTUpaxBg8sAD+O047QLaJAr6orJawV81Z3IQAThA4xzg5BHr6yD07xIr0q9iOj+VTa6Y+z9YJWpBzyxIxx8u2YF26AjBAI9iMyFZ0eljk1jJ+bf7GRdR4lqRclbeBYzqFyUFJUWE4PpvU8ZyO2ZLp6kHS0qGBqJDKwxyFDj8irKfzgSNPpUT7CqPTgc/r3maU+g8QI6KzhqyRWSGHA8xC6nP3Thhk+oxPN3iBd1YRHbe9SMxGAvmjcAfXdtIOP6hAuolP8A8RVbFfbbtKs+dvZFIBsPPC5P48HjierPENKk7tyqPN+Mj4T5IzYQc9hg8+uDAtolLV4lqZQVFjEsy7QATlU8w9jj7PPf5d5bae9XRXU5VgGU+4YZB/QwMkREBERAREQEREBERAREQEREBIyaCpQ+K0XfnfgAbs9847yQ4ODjg+hnPvBnQOp1Pq/rl/mJYjLWpsLZck4YZ+wMenz+U1w08csMsrlJZttP39fSN7Om5aPQUqiqvxKhBTc7NtIUqMFifQniKui0qmxVIXIKgMw2EZxs5+Due0rtF06xatOo3lq3QuX284qZSfhAyMkTD03Saxah51jOxKeaFAXjDb/LO4nlip9OBxyZkldv0uotuKkk+XnLNz5TbqyRnBYEd+88W9GpYuWTO8OrDLYO8Yc7c4BI4JHMrLen3C21kNimw6XDb+yVsvmjHYNt3fjmfdVp9WfN2MQxF4UlhtwUPkYHowbGSfZvcQLtdKg34UfHjf35woUfsAJgHTKSpAQYZUQ4J+zVnYM542knBHOZgp0tu29HYkNxWS3PxVqG5Hb490r9H03UVVbEYgLTpkRd38ys31g5P8xXGCfWBbDpFO0rsBBV0OSSStuDYCScndgc9+JIXSoN+FH8Tl/6vhCf9qgflKK/SatlO12XFeo8sFhneWrOn3H1Iw/5HnMsqargt43DJJNJbnGa17/LzN3HtAx9Q6HXZWa8BVbylfjO5KjlU5PHqM/MyRb0uprBYV+IFWHLAblGFbAOCQOMym6xTrDp8abctuGbc7BvjC/CMZA2lvyGO3My9Q0N7bjlj/4ih1UMBitFr8wDP9W84gWVvRqWCKU4QbVALD4TglTg/EuQOD7SN/w+huaxuUIsHl87c2jFhIJI5HHAHcyL5WrwOTkf5fxDj+K3+Z97+Fs7eoPrzJfTdPetgNjFlP1jcCc4zaDRj/8AGWH6QJdHS6lCgKSEztyzHG5dpxk9scSRp6VRFRBhVAVQPQKMAfpMkQEREBERAREQEREBERAREQEREBERAREQEREBERAREQEREBERAREQEREBERAREQERED//2Q=="/>
          <p:cNvSpPr>
            <a:spLocks noChangeAspect="1" noChangeArrowheads="1"/>
          </p:cNvSpPr>
          <p:nvPr/>
        </p:nvSpPr>
        <p:spPr bwMode="auto">
          <a:xfrm>
            <a:off x="155575" y="-1508125"/>
            <a:ext cx="3390900" cy="31527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QTERUUExQTFhUWGRYWFhYXFxUcHxgbFhkXGBcYHxwYHSghGxwmHRcXIT0hJSouLi4uGB8zODMsNygtLisBCgoKDg0OGhAQGzAmICQ3LC0rLjEvLCw3Ny83LCwsLDcsKysvNTA1LSs3NCwsNywsLC0rLDEvLCwsKyw1LCwsLP/AABEIANgA6QMBIgACEQEDEQH/xAAcAAEAAgMBAQEAAAAAAAAAAAAABAUDBgcCAQj/xABCEAACAgEDAgQCCAQEBAQHAAABAgADEQQSIQUxBhNBUSJhBxQyUnGBkaEjQmKCFTOxwRZDcrIkkvDxJTRzdIOi0f/EABgBAQADAQAAAAAAAAAAAAAAAAABAgME/8QAJBEBAQABBAICAgMBAAAAAAAAAAECAxESIQQxQXETUSJhsQX/2gAMAwEAAhEDEQA/AO4REQEREBOfdN+kUv1bU9PetFFQfynBOXKANgj5jPb2nQZ+eusaFj1DrGppH8fSWV3If6SCtg/Arn9IG96T6Uf/AIR9ftpXzGtaiqlGPxv/ACjJ59yfwmfw7481X12rSdR0q6d9Qm+hlbIJ77T7H/ecvorb/ANHfglKOoNZbgZwpxz/ALfnNz8SdWp6h1vpS6Nxb5WbrGTkIvwtgkdjgdvmIFr0D6T2vu6hS9VavpVuarDH+IKiwIPt2U8e5kfqH0n6hNBoNRXp6ms1jvXsLMACG2rg/Pic4fSOqdT1tI/iafV2o/zqvNiMD8gSDJfV6DZ0foSKxQvdYoYd1LW4DD5jOYHTfD30h2HU6nTa+hdPbp6mvJRtylFAJ/YiU9X0q6sImrt0IXp72eWLd53hScByP/XYydrfo4Gn0XULFtu1OrvodDZYQSRgHaMe+0ftNN6r4m09nhmjRo4bUk10+SPthkfJO3uB25+cDp1njFv8Xp0Kohqto88W5OedxAx2x8I/WT/HviT/AA/RWagIHcFFRDn4mdgoHHPqT+U5ybk0nX9ANRYlYTQV1szkAbgrjGT8xJf0r+IVuu6bRpduq3XG4pUwbf5RGFyP7j/bA2fpfjg3dFs6gK1FlddrNVk4D1Zyue/oP1ms9N+lPWbtG+p0SLp9Y4SuxHJOSwXOD+Oce0oPDfUmGg69pbENTqLrxU3dBYDkf9v6yD4VoOks6Nfexvo1G5a0sJxp3ZwAyDt6jv8AOB+gOoaxKantsOErVnY+wUZM0nwR4y1uvs806NKtCxs22l/iwoODj1yRj/2l94/0T3dM1ddYy7VOFA9TjOPzxNX+jHrunv6TVpEtQagVWVGokB9wDZO3vj1zArr/AKVNWy3arT6EWaCl9jWl8MwBwzAf+u4mwaLx6bOo6bTqi/V9VpxfVbk7s4JKkduMGc68PeJNPp/Dmr0lzBNSpuqNLcMWsPGB6gc8+mJk6/pben9N6PrCjeZp9yMO2BcGZQYG/wDhrx62oq6hfZWiU6NrFRgSS/lhjzntxt7femX6MPHDdTptayparKmAKqScqy5VufznPNeW0nhatFybeoWA4A5bzTu/P4VUfmJYeAeovT1x6rdO2m+s6asLW3qaUGCPxAaBvf0b+LX6jTdZZWlZrtaoBSTkAA5OfXma9p/HnUtRq9VRpNHRYNM5Qs1jL6kD8+JW/Qf1zTU0apLb6a3OpYhXdVJBAAIBPPIlF4d01L9U6n5uvfR4ubaFtWvf8TZPxd8cfrA3jrX0jW6TqOj0l9Nai+uo2sGY+W9hZSBxgqGA5+clabxnq77uo0afTVPZo2rWoFyvmbmIYkngYAJmneOejLrOtU0q2/PTy1VmQcsvmGt8jvyAczP9Autsu1fUbLRixvJ3j+oGxT/pAtfBn0gdR12par6jUqU2BNQ3mHNfJBxnufhPadRnLPoZ/wDm+r//AHR/7rZ1OAiIgIiICIiAlfV0TTq9rrUga/8Azjj/ADOMfF7ywiBXaToWnroOnSmsUtndXtG07u+RMXRPDOk0hY6bT1VFvtFV5Pyz3x8pbRArKvD2mVbkWisLec3DaMWH3b37zwfDWk2VJ5Fe2g7qlxwhJySPbmW0QEpKfCGhS/6wulpF2c7wgzk/zD0B+cu4gVHVvDGk1L776K7HwF3MMnA7D9zPPT/CujodbKtPWjpkIwH2d3fHtmXMQKuzw9pmsssNNZe5dlrY5deOD7jgfpPNnhrStXVWaKylBzUuOEPuvtLaICU+k8L6SrUHU16epLjnNiqAfi79veXEQKTVeEdFZf8AWH0tLXZB3lBkkdifQn5mWHVOmU6ivy761sTIO1hkZHYyXECu1PQ9PYKg9KMKSDUCOEIwBgemMCe9T0eiy5L3qRra+EsI+JRzwD+Z/WToga7/AMC9P3bvqlOc5ztHfOc/rPWp8E6Cx2d9LSzMcsSo5J7mbBECup6Fp1srsWlA9SCqtgOVQcBR7CeundFooex6akra05sKjG45JyfzJ/WT4gQendIpoaxqa0Q2ndYVGNx55P6n9ZOiICIiAiIgIiICIiAiIgIiICIiAnwnHJ7T7KjqY860UZ+BQLLgPUZIrrPyYqxPuEx6wMleue7JqAWv0tYfa+aL6r/UcZ9MiPqRPJuuJ+TBR+gElO2B8h/tKbwv4hTXacaitWVCzqu7GSEYru49DiV3aTFYeXan2LN/9NmP+9RkfmDM2g6itpZcFbExvrb7S57HjgqcHDDg4PsZVabxAj663RhW3VVJa78bRvOFX3zjmSuq6c8XoP4tQJGO7oft1n3BAyB94KYlRcVvE8UWh1VlOVYBgfcEZE9yyhERAREQEREBERAREQEREBERAREQEREBERAREQEpunHOo1fuLK1/IUVMP3dv1lzKor5eqbPa9VI/+pWCGH4lNp/sMipntB8aa/yNBqrfVKbMfiVIX9yJrfgbQa6jp+mrH1XArBGRZn4/j5we/wAU2Dxz0J9bo206Oqb2r3Fs/YVwzDj1OJcCrC4X0GB+QwJVrPbQvow8y3UdS1V20u+o8jK527dOMDbnnHM6Kk1zwP0BtFpRVYyvYXttdlBALWMW9ee2B+Uu9bqfKrL+vAUfeZjhF/MkCEX0w+Fj/wCFQfdNiD/pSx1U/wDlAlrIvS9J5NNdec7FVSfcgcn8zkyVLsiIiAiIgIiICIiAiIgIiICIiAiIgIiICIiAiIgJG6holuQo2RyCGHBVlOVYH0IIBkmVX+KGw4oAK8jzm+x/Zj/M59eB84EfVdX+rVu+swi1jJuAOxx2HA5Vz9337EyD4b8baPWuyU2fGo3FXBUlc43DPccj8Mx4o8NLrdNZTZbZluVbPCMOVOxcAjPoZrHgj6MxpLmu1FiXHaURFUhRkgljnueAMfjOvT0fHuhnlnlZn1xnx/aOeUs29Nhfx/ohaawzthtgZUJBbO3aCO/PGe3zl5pdE72C64AbM+VVwdhIILsfVyDj2UZxnJM0AfRkfO4vAoDbgAp8wKDkID2yOBu9vTM3/fdWPhPnKO6tgP8Ak3CsfkcfjODTx1O+c+nZ5c8ecfwZW9d7/taxI+h1qWruQ9uGUghlPsynkGSJo5CIiAiIgIiICIiAiIgIiICIiAiIgIjMpUJ1XxkkafPwKMg24/nYjnZ7L6jk98QJ9vUqxxksf6QW/ccTwvVa/Xevp8SsO/zmZcAYAAHsI3Su6/FmRwRkEEHsRzPUqdTpGUmyjAfuyfy2/I/db2YfnkSJrPFNBr212oL7CK0rYjctjtswy+hU5yP6TLTv0pembVWHUWNWOKEO2w8/xXHesf0D19zx6GTOAMDAA4AHpPGm04rRUXsox+PuT8ycn858czbHFFfWafN0xFp53TWYqs4aZFeRVaZFaLiSsGu0bbhdSdty8Efy2p3Nb/vhu6k+xINpoNYttauucHuD3Ug4ZT7EEEflI6GYNMfL1O3+S4FvwsTGf/MvP9h95hnNlt1vI2o11afaYZHcDJP6Lkyvtve+xkrYpShK2WD7VjDIatPuhfV/fgdiZNooWsBUUAD2/wD73MytWk3fE6tUTjcefdXH7kYktHBGQQQexHMw7pA1WiYZs05CWcEqc7LMfysP5SQMBxyPmOI3TcVvEi9N1ourDAFTyrIe6MOGQ44yD7cHuODJUlUiIgIiICIiAiIgIiIFZ1+z+GtYODc6Vf2sc2Y+ewPJeMDAGAOB+HpIPX0507+iXoT/AHq9Q/ewSc0rV8WpXdbsbrK6VWAqTTG6wcZLO21BnvwOZ8+kDrlmn09YoZRddfTSmcH7bDdwe/H+s13onQaOodT6lqL18wV2ppqviYbfLTFn2SPXH7zF1Xwzp6+tdMror2kedfZ8Tn4awNn2icfEIX+HVFM4H1L6P9Z/iprAH8Wx9Qt+RgJ5oLOfXeC68e5E72s5rZ9IKtr0cVfwFFlBbd8RFllf8XHbaPLBxnOD+U6PF/6GXiZW42TlOPaZ4mevvwxt493Z0RphczO8j2S+LmqLrdUtSNY5CoilmJ9AoyTNR6Pq9brh9YFg0umbJprCBrLF/lsZm4UHvgCZ/pV3f4XqNuf+Xvx9zzF3/wD65l/oNpqrNeCmxdhHYrgYxj0xiaTu7K1D6JpdVW7i+9LqyB5Z8vY6nncDjgjGOZeKZGpYHsQe44IPI4I49ZJQSbNiM6Gcq+mfruppv06Vs1VYXzVsXgtZ8SEZ9MKe39U6qk0r6SuuVoKtOakusD1XlXxtVa7AcHgnc21hjGMZzI0vJ0/G1Jq6mMyk+K109DU1svx6c3t/S3+jLV2WdL07WjDAFQSMFlUkI5+ZAzn17+sxeOOt202aGqllVtRqVRiQD/DUZfGfy5l30DqyarTpdWCqnKlTjKlThl444I9JpPijpteu65p9PaparT6Z73GSBusYKvb8AZw55zPK5SbS97NeNx/jfcbf4l6qNNpL78jNdbsM4+0B8P4844n3wfqLbNDprLzm16kdzgDlhu7D5ETnn0n+EtJVo1WmsrbdfTSh32Hl254JIPAM6tp6gihR2UBR+CjA/wBJUvtHQ7NWB6XIxI/rqKjP4lGx/YJayp1JzqtOo9BdYfwCqn+rj9JbS0ZUiIkoIiICIiAiIgIiIGHW6YWVsjZwwIyO4z2I+Y7/AJSB03Vls12YF1eA4+97WL/S3f5HI7iWsjazQrZgnIZfsupwy/gfb5HgyLEy7Img6XVQGFNaoHdrG2/zO32mPzMHpdXnjUeWvnBPLFnqFJzt/DM9bL1+5aPf7Dfpyv8ApPu689q0T5s279lH+8jZflHvWatKkLucAYHbJYngKAO7E8ADvNHbwFVWo1L7gRb9YenIKohfea/mEBz89vtN40/TgGFljGywdiRgL/0qOB+PJ+cmsMjB5B7xcJfcWw19TDfhbN+r9ITzC4kfRnyX+rv25NDH+ZB/J/1IOPmMH3xNZZ045OexC1FCupVgGVgQwIyCDwQR7TWF8B6dfhSzV1pz/DTUWqgz3AUHgfKbeyzztmnVV2Qem9OrorWqpQqL2A+fJPPck85k5Fn3bParFpI9IJrHifwqmt1VXxlGVCbWABymf4a8+u7cQfYNNj1mqWpC7Z9AABksx4VQPUkzL0fSMilrMebYd745A4wqA+yjAz68n1nPqyZTjW+jq56WUzwu1nyqvCmkXTVfVOz1bmJP/MVmJ84fiTgj0PHtmwTplS3PeEUWuqoz+pVew/CStdoEt27shlOUdThkOMZB/wBjwfWR8XpwVS32IIQ/mDx+n6TLjt6Odt3rxrel1XGs21q5qcWV7v5XHZh85KssCKWYhVUZZjwAB3Jkdb7j/wAjHzNiY/bJn0dMLkNewfaQy1gYRSOxOeXIPOTwPaNi5PnSFLlr2UrvAWtTwRWMlSQexYktj0+EHkSziJZQiIgIiICIiAiIgIiICIiAiIgIiIEbqGhS5NjjjIYEHBVh2ZSOxHvK43PVxeNy+lyrxj+tR9g9uRwfl2l1PjMAMngDuTJl2Fc1ybd+9dv3twx+vaKXVhlWVh2ypBH6iaV466a2tqrfR0h6w25mBC+aCOGVezgHnJ9uMyN4K8KatKtQTa+m8wYrUbT8e0jzSPTuB7nb+Er+e/k47dft1TxsL491ec5b7cfn7b7XchYqHUsO6hhkfiO4ni7WgHagNj/cTBx/1Hsv5mcL8L+D+op1BC+ntJR91zs2FsXPxjeT8e79yRnE7/0zU1uv8MbcHDIRtZT7MPQzu8zSx0M5jjnMt5LvP8cWF39xH0PTjvFtxDWAYVR9irPfbnksfVjz7YEs4icS5ERAREQEREBERAREQEREBERAREQEREBERAREQEp+poL7PIPNSgPcPv5J8us/0naSR6gAdiZcSn6Ty+pY9zew/JErUfsP3kVM9rAnHymGrUK67kZWHupBHHB5Eq/GGv8AI0Oqt9UpsI/HaQv7kTVvo/63p6Om6Ws+aCK1LDybftN8Tdl55PeVaxvyalSxQMpYAErkZAPYkSJ1JPLI1K8FBi0ffr9c+5X7Q/Aj1mnfRrqV1Oq6lrV3bbLkpr3DB20r7HkctnE6BtDDB5ByCPkeDCt7iSDErPDFhbR6ck5PlJz74UDMs5dmREQEREBERAREQEREBERAREQEREBERAREQEREBKihfL1NqHtbtuT5lVWuwD8NqH++W8idS0XmqMHa6ndW4HKt2/MEEgj1BMJjUPpXqezQCitXY6i6ik7QxwpcFicdhhe/zmzXAVVEgZFaHAAz9heAAO/afKOo4Oy4eVZ+PwP80b1/A4I9vWTgso0lab9FWhevptZsUrZc9t7hgQQbHJGQeewE2fqmoNdTMoy5+Gse7t8KD9T+gM96nWIn2m59FHLH8FHJmLSaR7LBdcNu3PlVZzszwXbHBsI444UEjnJMlW3pM6fpBVVXUvatFQfgoA/2kiIllCIiAiIgIiICIiAiIgIiICIiAiIgInx2wCfbmaj4f8crqjcq1MpqrawZPcLxg/dPb9/aVuUlkvy0w0c88cs8Z1j7bfEoOm9cZ6aLG2nzmQH4LK9oasv2s5OMTJovFNFq5rLPnZsCgEuLAxQrzjBCMeSMAcyzNdxKezr4Wy1GqtAr8kbsKQzXkKqAA5yCR8ue89X+IKk3lg4VBZltuQTUpaxBg8sAD+O047QLaJAr6orJawV81Z3IQAThA4xzg5BHr6yD07xIr0q9iOj+VTa6Y+z9YJWpBzyxIxx8u2YF26AjBAI9iMyFZ0eljk1jJ+bf7GRdR4lqRclbeBYzqFyUFJUWE4PpvU8ZyO2ZLp6kHS0qGBqJDKwxyFDj8irKfzgSNPpUT7CqPTgc/r3maU+g8QI6KzhqyRWSGHA8xC6nP3Thhk+oxPN3iBd1YRHbe9SMxGAvmjcAfXdtIOP6hAuolP8A8RVbFfbbtKs+dvZFIBsPPC5P48HjierPENKk7tyqPN+Mj4T5IzYQc9hg8+uDAtolLV4lqZQVFjEsy7QATlU8w9jj7PPf5d5bae9XRXU5VgGU+4YZB/QwMkREBERAREQEREBERAREQEREBIyaCpQ+K0XfnfgAbs9847yQ4ODjg+hnPvBnQOp1Pq/rl/mJYjLWpsLZck4YZ+wMenz+U1w08csMsrlJZttP39fSN7Om5aPQUqiqvxKhBTc7NtIUqMFifQniKui0qmxVIXIKgMw2EZxs5+Due0rtF06xatOo3lq3QuX284qZSfhAyMkTD03Saxah51jOxKeaFAXjDb/LO4nlip9OBxyZkldv0uotuKkk+XnLNz5TbqyRnBYEd+88W9GpYuWTO8OrDLYO8Yc7c4BI4JHMrLen3C21kNimw6XDb+yVsvmjHYNt3fjmfdVp9WfN2MQxF4UlhtwUPkYHowbGSfZvcQLtdKg34UfHjf35woUfsAJgHTKSpAQYZUQ4J+zVnYM542knBHOZgp0tu29HYkNxWS3PxVqG5Hb490r9H03UVVbEYgLTpkRd38ys31g5P8xXGCfWBbDpFO0rsBBV0OSSStuDYCScndgc9+JIXSoN+FH8Tl/6vhCf9qgflKK/SatlO12XFeo8sFhneWrOn3H1Iw/5HnMsqargt43DJJNJbnGa17/LzN3HtAx9Q6HXZWa8BVbylfjO5KjlU5PHqM/MyRb0uprBYV+IFWHLAblGFbAOCQOMym6xTrDp8abctuGbc7BvjC/CMZA2lvyGO3My9Q0N7bjlj/4ih1UMBitFr8wDP9W84gWVvRqWCKU4QbVALD4TglTg/EuQOD7SN/w+huaxuUIsHl87c2jFhIJI5HHAHcyL5WrwOTkf5fxDj+K3+Z97+Fs7eoPrzJfTdPetgNjFlP1jcCc4zaDRj/8AGWH6QJdHS6lCgKSEztyzHG5dpxk9scSRp6VRFRBhVAVQPQKMAfpMkQEREBERAREQEREBERAREQEREBERAREQEREBERAREQEREBERAREQEREBERAREQERED//2Q=="/>
          <p:cNvSpPr>
            <a:spLocks noChangeAspect="1" noChangeArrowheads="1"/>
          </p:cNvSpPr>
          <p:nvPr/>
        </p:nvSpPr>
        <p:spPr bwMode="auto">
          <a:xfrm>
            <a:off x="155575" y="-1508125"/>
            <a:ext cx="3390900" cy="31527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nonpolar.jpg"/>
          <p:cNvPicPr>
            <a:picLocks noChangeAspect="1"/>
          </p:cNvPicPr>
          <p:nvPr/>
        </p:nvPicPr>
        <p:blipFill>
          <a:blip r:embed="rId2" cstate="print"/>
          <a:srcRect t="11673"/>
          <a:stretch>
            <a:fillRect/>
          </a:stretch>
        </p:blipFill>
        <p:spPr>
          <a:xfrm>
            <a:off x="2057400" y="2209800"/>
            <a:ext cx="4929011" cy="40359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66800"/>
          </a:xfrm>
        </p:spPr>
        <p:txBody>
          <a:bodyPr/>
          <a:lstStyle/>
          <a:p>
            <a:r>
              <a:rPr lang="en-US" b="1" dirty="0"/>
              <a:t>How does water stick together?</a:t>
            </a:r>
          </a:p>
        </p:txBody>
      </p:sp>
      <p:sp>
        <p:nvSpPr>
          <p:cNvPr id="6147" name="Rectangle 3"/>
          <p:cNvSpPr>
            <a:spLocks noGrp="1" noChangeArrowheads="1"/>
          </p:cNvSpPr>
          <p:nvPr>
            <p:ph type="body" sz="half" idx="1"/>
          </p:nvPr>
        </p:nvSpPr>
        <p:spPr>
          <a:xfrm>
            <a:off x="304800" y="2057400"/>
            <a:ext cx="4953000" cy="4419600"/>
          </a:xfrm>
        </p:spPr>
        <p:txBody>
          <a:bodyPr/>
          <a:lstStyle/>
          <a:p>
            <a:pPr>
              <a:buNone/>
            </a:pPr>
            <a:endParaRPr lang="en-US" sz="1400" dirty="0"/>
          </a:p>
          <a:p>
            <a:pPr>
              <a:buNone/>
            </a:pPr>
            <a:r>
              <a:rPr lang="en-US" dirty="0" smtClean="0"/>
              <a:t>   The </a:t>
            </a:r>
            <a:r>
              <a:rPr lang="en-US" dirty="0"/>
              <a:t>“connections</a:t>
            </a:r>
            <a:r>
              <a:rPr lang="en-US" dirty="0" smtClean="0"/>
              <a:t>” between different water molecules </a:t>
            </a:r>
            <a:r>
              <a:rPr lang="en-US" dirty="0"/>
              <a:t>are called </a:t>
            </a:r>
            <a:r>
              <a:rPr lang="en-US" b="1" u="sng" dirty="0">
                <a:solidFill>
                  <a:srgbClr val="FF0000"/>
                </a:solidFill>
              </a:rPr>
              <a:t>Hydrogen </a:t>
            </a:r>
            <a:r>
              <a:rPr lang="en-US" b="1" u="sng" dirty="0" smtClean="0">
                <a:solidFill>
                  <a:srgbClr val="FF0000"/>
                </a:solidFill>
              </a:rPr>
              <a:t>Bonds</a:t>
            </a:r>
            <a:r>
              <a:rPr lang="en-US" b="1" dirty="0" smtClean="0">
                <a:solidFill>
                  <a:srgbClr val="FF0000"/>
                </a:solidFill>
              </a:rPr>
              <a:t>- A </a:t>
            </a:r>
            <a:r>
              <a:rPr lang="en-US" b="1" u="sng" dirty="0" smtClean="0">
                <a:solidFill>
                  <a:srgbClr val="0070C0"/>
                </a:solidFill>
              </a:rPr>
              <a:t>weak</a:t>
            </a:r>
            <a:r>
              <a:rPr lang="en-US" b="1" dirty="0" smtClean="0">
                <a:solidFill>
                  <a:srgbClr val="FF0000"/>
                </a:solidFill>
              </a:rPr>
              <a:t> attraction between the slightly negative oxygen of one molecule, and the slightly positive hydrogen of another</a:t>
            </a:r>
          </a:p>
          <a:p>
            <a:pPr>
              <a:buNone/>
            </a:pPr>
            <a:endParaRPr lang="en-US" b="1" dirty="0" smtClean="0"/>
          </a:p>
          <a:p>
            <a:pPr>
              <a:buNone/>
            </a:pPr>
            <a:endParaRPr lang="en-US" b="1" dirty="0" smtClean="0"/>
          </a:p>
          <a:p>
            <a:pPr>
              <a:buNone/>
            </a:pPr>
            <a:endParaRPr lang="en-US" b="1" dirty="0"/>
          </a:p>
          <a:p>
            <a:pPr>
              <a:buNone/>
            </a:pPr>
            <a:endParaRPr lang="en-US" sz="2000" b="1" dirty="0"/>
          </a:p>
        </p:txBody>
      </p:sp>
      <p:pic>
        <p:nvPicPr>
          <p:cNvPr id="6151" name="Picture 7" descr="water"/>
          <p:cNvPicPr>
            <a:picLocks noChangeAspect="1" noChangeArrowheads="1"/>
          </p:cNvPicPr>
          <p:nvPr/>
        </p:nvPicPr>
        <p:blipFill>
          <a:blip r:embed="rId2" cstate="print"/>
          <a:srcRect t="16394"/>
          <a:stretch>
            <a:fillRect/>
          </a:stretch>
        </p:blipFill>
        <p:spPr bwMode="auto">
          <a:xfrm>
            <a:off x="5658690" y="3886200"/>
            <a:ext cx="3485310" cy="2971800"/>
          </a:xfrm>
          <a:prstGeom prst="rect">
            <a:avLst/>
          </a:prstGeom>
          <a:noFill/>
        </p:spPr>
      </p:pic>
      <p:sp>
        <p:nvSpPr>
          <p:cNvPr id="5" name="Rectangle 3"/>
          <p:cNvSpPr txBox="1">
            <a:spLocks noChangeArrowheads="1"/>
          </p:cNvSpPr>
          <p:nvPr/>
        </p:nvSpPr>
        <p:spPr bwMode="auto">
          <a:xfrm>
            <a:off x="5105400" y="3048000"/>
            <a:ext cx="4572000" cy="661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r>
              <a:rPr lang="en-US" sz="2400" b="1" kern="0" dirty="0" smtClean="0">
                <a:solidFill>
                  <a:srgbClr val="0070C0"/>
                </a:solidFill>
              </a:rPr>
              <a:t>OPPOSITES ATTRACT!!</a:t>
            </a:r>
            <a:endParaRPr lang="en-US" sz="2000" b="1" kern="0" dirty="0">
              <a:solidFill>
                <a:srgbClr val="0070C0"/>
              </a:solidFill>
            </a:endParaRPr>
          </a:p>
        </p:txBody>
      </p:sp>
      <p:sp>
        <p:nvSpPr>
          <p:cNvPr id="6" name="TextBox 5"/>
          <p:cNvSpPr txBox="1"/>
          <p:nvPr/>
        </p:nvSpPr>
        <p:spPr>
          <a:xfrm>
            <a:off x="381000" y="990601"/>
            <a:ext cx="7924800" cy="1015663"/>
          </a:xfrm>
          <a:prstGeom prst="rect">
            <a:avLst/>
          </a:prstGeom>
          <a:noFill/>
        </p:spPr>
        <p:txBody>
          <a:bodyPr wrap="square" rtlCol="0">
            <a:spAutoFit/>
          </a:bodyPr>
          <a:lstStyle/>
          <a:p>
            <a:r>
              <a:rPr lang="en-US" dirty="0" smtClean="0"/>
              <a:t> </a:t>
            </a:r>
            <a:r>
              <a:rPr lang="en-US" sz="2000" b="1" dirty="0" smtClean="0"/>
              <a:t>The positive end of one water molecule attracts the negative end of another water molecule, until all the water molecules are connected.</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PQuestion"/>
          <p:cNvSpPr>
            <a:spLocks noGrp="1"/>
          </p:cNvSpPr>
          <p:nvPr>
            <p:ph type="title"/>
          </p:nvPr>
        </p:nvSpPr>
        <p:spPr>
          <a:xfrm>
            <a:off x="457200" y="274638"/>
            <a:ext cx="8229600" cy="990600"/>
          </a:xfrm>
        </p:spPr>
        <p:txBody>
          <a:bodyPr/>
          <a:lstStyle/>
          <a:p>
            <a:pPr eaLnBrk="1" hangingPunct="1"/>
            <a:r>
              <a:rPr lang="en-US" smtClean="0"/>
              <a:t>Water is a polar molecule because</a:t>
            </a:r>
          </a:p>
        </p:txBody>
      </p:sp>
      <p:sp>
        <p:nvSpPr>
          <p:cNvPr id="8196" name="TPAnswers"/>
          <p:cNvSpPr>
            <a:spLocks noGrp="1"/>
          </p:cNvSpPr>
          <p:nvPr>
            <p:ph sz="quarter" idx="1"/>
            <p:custDataLst>
              <p:tags r:id="rId3"/>
            </p:custDataLst>
          </p:nvPr>
        </p:nvSpPr>
        <p:spPr>
          <a:xfrm>
            <a:off x="304800" y="1524000"/>
            <a:ext cx="5105400" cy="4937125"/>
          </a:xfrm>
        </p:spPr>
        <p:txBody>
          <a:bodyPr/>
          <a:lstStyle/>
          <a:p>
            <a:pPr marL="514350" indent="-514350" eaLnBrk="1" hangingPunct="1">
              <a:spcBef>
                <a:spcPct val="20000"/>
              </a:spcBef>
              <a:buFont typeface="Wingdings 3" pitchFamily="18" charset="2"/>
              <a:buAutoNum type="alphaUcPeriod"/>
            </a:pPr>
            <a:r>
              <a:rPr lang="en-US" sz="2400" smtClean="0"/>
              <a:t>It shares electrons </a:t>
            </a:r>
            <a:r>
              <a:rPr lang="en-US" sz="2400" i="1" smtClean="0"/>
              <a:t>equally </a:t>
            </a:r>
            <a:r>
              <a:rPr lang="en-US" sz="2400" smtClean="0"/>
              <a:t>between oxygen and hydrogen</a:t>
            </a:r>
          </a:p>
          <a:p>
            <a:pPr marL="514350" indent="-514350" eaLnBrk="1" hangingPunct="1">
              <a:spcBef>
                <a:spcPct val="20000"/>
              </a:spcBef>
              <a:buFont typeface="Wingdings 3" pitchFamily="18" charset="2"/>
              <a:buAutoNum type="alphaUcPeriod"/>
            </a:pPr>
            <a:r>
              <a:rPr lang="en-US" sz="2400" smtClean="0"/>
              <a:t>It shares electrons</a:t>
            </a:r>
            <a:r>
              <a:rPr lang="en-US" sz="2400" i="1" smtClean="0"/>
              <a:t> unequally </a:t>
            </a:r>
            <a:r>
              <a:rPr lang="en-US" sz="2400" smtClean="0"/>
              <a:t>between oxygen and hydrogen</a:t>
            </a:r>
          </a:p>
          <a:p>
            <a:pPr marL="514350" indent="-514350" eaLnBrk="1" hangingPunct="1">
              <a:spcBef>
                <a:spcPct val="20000"/>
              </a:spcBef>
              <a:buFont typeface="Wingdings 3" pitchFamily="18" charset="2"/>
              <a:buAutoNum type="alphaUcPeriod"/>
            </a:pPr>
            <a:r>
              <a:rPr lang="en-US" sz="2400" smtClean="0"/>
              <a:t>It freezes at zero degrees Celsius</a:t>
            </a:r>
          </a:p>
          <a:p>
            <a:pPr marL="514350" indent="-514350" eaLnBrk="1" hangingPunct="1">
              <a:spcBef>
                <a:spcPct val="20000"/>
              </a:spcBef>
              <a:buFont typeface="Wingdings 3" pitchFamily="18" charset="2"/>
              <a:buAutoNum type="alphaUcPeriod"/>
            </a:pPr>
            <a:r>
              <a:rPr lang="en-US" sz="2400" smtClean="0"/>
              <a:t>It forms ionic bonds with other water molecules</a:t>
            </a:r>
          </a:p>
        </p:txBody>
      </p:sp>
      <p:graphicFrame>
        <p:nvGraphicFramePr>
          <p:cNvPr id="4" name="TPChart"/>
          <p:cNvGraphicFramePr>
            <a:graphicFrameLocks noChangeAspect="1"/>
          </p:cNvGraphicFramePr>
          <p:nvPr/>
        </p:nvGraphicFramePr>
        <p:xfrm>
          <a:off x="5694363" y="1600200"/>
          <a:ext cx="3386137" cy="3810000"/>
        </p:xfrm>
        <a:graphic>
          <a:graphicData uri="http://schemas.openxmlformats.org/presentationml/2006/ole">
            <p:oleObj spid="_x0000_s1026" name="Chart" r:id="rId6" imgW="4572000" imgH="5143567" progId="MSGraph.Chart.8">
              <p:embed followColorScheme="full"/>
            </p:oleObj>
          </a:graphicData>
        </a:graphic>
      </p:graphicFrame>
      <p:sp>
        <p:nvSpPr>
          <p:cNvPr id="5" name="CAI1"/>
          <p:cNvSpPr/>
          <p:nvPr>
            <p:custDataLst>
              <p:tags r:id="rId4"/>
            </p:custDataLst>
          </p:nvPr>
        </p:nvSpPr>
        <p:spPr>
          <a:xfrm>
            <a:off x="-381000" y="2362200"/>
            <a:ext cx="762000" cy="7620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animBg="0"/>
      <p:bldP spid="5"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WASPOLLED" val="D3A5094A5A5449D3BD56061A1B6E040D"/>
  <p:tag name="TPVERSION" val="5"/>
  <p:tag name="TPFULLVERSION" val="5.0.0.2212"/>
  <p:tag name="PPTVERSION" val="12"/>
  <p:tag name="TPOS" val="2"/>
</p:tagLst>
</file>

<file path=ppt/tags/tag10.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11.xml><?xml version="1.0" encoding="utf-8"?>
<p:tagLst xmlns:a="http://schemas.openxmlformats.org/drawingml/2006/main" xmlns:r="http://schemas.openxmlformats.org/officeDocument/2006/relationships" xmlns:p="http://schemas.openxmlformats.org/presentationml/2006/main">
  <p:tag name="AUTOFORMATCHART" val="True"/>
  <p:tag name="RESULTS" val="Water molecules form what type of bonds with each other?&#10;19[;]20[;]19[;]False[;]10[;]&#10;3.05263157894737[;]4[;]1.19091668410366[;]1.41828254847645&#10;4[;]-1[;]Covalent bonds1[;]Covalent bonds[;]&#10;1[;]-1[;]Metallic bonds2[;]Metallic bonds[;]&#10;4[;]-1[;]Ionic bonds3[;]Ionic bonds[;]&#10;10[;]1[;]Hydrogen bonds4[;]Hydrogen bonds[;]&#10;"/>
  <p:tag name="HASRESULTS" val="True"/>
  <p:tag name="LIVECHARTING" val="False"/>
  <p:tag name="AUTOOPENPOLL" val="True"/>
  <p:tag name="TYPE" val="MultiChoiceSlide"/>
  <p:tag name="TPQUESTIONXML" val="﻿&lt;?xml version=&quot;1.0&quot; encoding=&quot;utf-8&quot;?&gt;&#10;&lt;questionlist&gt;&#10;    &lt;properties&gt;&#10;        &lt;guid&gt;D2E82133354F49A29D9211F8BC5BD0A5&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9B40DF59EA040958216BDE51B1BB610&lt;/guid&gt;&#10;            &lt;repollguid&gt;49EB0A4D09654DB2919534698FEDF876&lt;/repollguid&gt;&#10;            &lt;sourceid&gt;39336E3EC8904F04825D634A75C73C3C&lt;/sourceid&gt;&#10;            &lt;questiontext&gt;Water molecules form what type of bonds with each oth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02C4CD89C5045F698CAEA7E3E6DC033&lt;/guid&gt;&#10;                    &lt;answertext&gt;Covalent bonds&lt;/answertext&gt;&#10;                    &lt;valuetype&gt;-1&lt;/valuetype&gt;&#10;                &lt;/answer&gt;&#10;                &lt;answer&gt;&#10;                    &lt;guid&gt;E1CEFB1180234B3981CB3B2B0E0F90D7&lt;/guid&gt;&#10;                    &lt;answertext&gt;Metallic bonds&lt;/answertext&gt;&#10;                    &lt;valuetype&gt;-1&lt;/valuetype&gt;&#10;                &lt;/answer&gt;&#10;                &lt;answer&gt;&#10;                    &lt;guid&gt;4DABD7CE7D15442494EEB776F5E580A4&lt;/guid&gt;&#10;                    &lt;answertext&gt;Ionic bonds&lt;/answertext&gt;&#10;                    &lt;valuetype&gt;-1&lt;/valuetype&gt;&#10;                &lt;/answer&gt;&#10;                &lt;answer&gt;&#10;                    &lt;guid&gt;2AD9A1BD0EC54ADF861F4F67BC430EDE&lt;/guid&gt;&#10;                    &lt;answertext&gt;Hydrogen bonds&lt;/answertext&gt;&#10;                    &lt;valuetype&gt;1&lt;/valuetype&gt;&#10;                &lt;/answer&gt;&#10;            &lt;/answers&gt;&#10;        &lt;/multichoice&gt;&#10;    &lt;/questions&gt;&#10;&lt;/questionlist&gt;"/>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14.xml><?xml version="1.0" encoding="utf-8"?>
<p:tagLst xmlns:a="http://schemas.openxmlformats.org/drawingml/2006/main" xmlns:r="http://schemas.openxmlformats.org/officeDocument/2006/relationships" xmlns:p="http://schemas.openxmlformats.org/presentationml/2006/main">
  <p:tag name="AUTOFORMATCHART" val="True"/>
  <p:tag name="RESULTS" val="Water droplets form by water molecules being attracted to each other.  What term best explains this behavior?&#10;20[;]20[;]20[;]False[;]14[;]&#10;1.8[;]2[;]0.509901951359279[;]0.26&#10;5[;]-1[;]Adhesion1[;]Adhesion[;]&#10;14[;]1[;]Cohesion2[;]Cohesion[;]&#10;1[;]-1[;]Solubility3[;]Solubility[;]&#10;0[;]-1[;]Magnetism4[;]Magnetism[;]&#10;"/>
  <p:tag name="HASRESULTS" val="True"/>
  <p:tag name="LIVECHARTING" val="False"/>
  <p:tag name="AUTOOPENPOLL" val="True"/>
  <p:tag name="TYPE" val="MultiChoiceSlide"/>
  <p:tag name="TPQUESTIONXML" val="﻿&lt;?xml version=&quot;1.0&quot; encoding=&quot;utf-8&quot;?&gt;&#10;&lt;questionlist&gt;&#10;    &lt;properties&gt;&#10;        &lt;guid&gt;9D477E0B1E1D43679AEF448F56DA843B&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D7E29A131B8497E83179123CBB67D59&lt;/guid&gt;&#10;            &lt;repollguid&gt;8C3410FD37C74E11B2A62B2ED5FC18EE&lt;/repollguid&gt;&#10;            &lt;sourceid&gt;D8A8EC55E8094253B5A9B48C58C63865&lt;/sourceid&gt;&#10;            &lt;questiontext&gt;Water droplets form by water molecules being attracted to each other.  What term best explains this behavio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2F91125F4644269B5B829259E7F5ED9&lt;/guid&gt;&#10;                    &lt;answertext&gt;Adhesion&lt;/answertext&gt;&#10;                    &lt;valuetype&gt;-1&lt;/valuetype&gt;&#10;                &lt;/answer&gt;&#10;                &lt;answer&gt;&#10;                    &lt;guid&gt;D2952FAC49D943CFBFC66E1236B2EA96&lt;/guid&gt;&#10;                    &lt;answertext&gt;Cohesion&lt;/answertext&gt;&#10;                    &lt;valuetype&gt;1&lt;/valuetype&gt;&#10;                &lt;/answer&gt;&#10;                &lt;answer&gt;&#10;                    &lt;guid&gt;FC10E1F0FD534DA181D576DF5883D615&lt;/guid&gt;&#10;                    &lt;answertext&gt;Solubility&lt;/answertext&gt;&#10;                    &lt;valuetype&gt;-1&lt;/valuetype&gt;&#10;                &lt;/answer&gt;&#10;                &lt;answer&gt;&#10;                    &lt;guid&gt;DB5082ED921C4ACA82D1F58AE077F1C4&lt;/guid&gt;&#10;                    &lt;answertext&gt;Magnetism&lt;/answertext&gt;&#10;                    &lt;valuetype&gt;-1&lt;/valuetype&gt;&#10;                &lt;/answer&gt;&#10;            &lt;/answers&gt;&#10;        &lt;/multichoice&gt;&#10;    &lt;/questions&gt;&#10;&lt;/questionlist&gt;"/>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7.xml><?xml version="1.0" encoding="utf-8"?>
<p:tagLst xmlns:a="http://schemas.openxmlformats.org/drawingml/2006/main" xmlns:r="http://schemas.openxmlformats.org/officeDocument/2006/relationships" xmlns:p="http://schemas.openxmlformats.org/presentationml/2006/main">
  <p:tag name="AUTOFORMATCHART" val="True"/>
  <p:tag name="RESULTS" val="Which property of water allows water to stick to the sides of the straw?&#10;20[;]20[;]20[;]False[;]16[;]&#10;2.15[;]2[;]0.57227615711298[;]0.3275&#10;1[;]-1[;]Cohesion1[;]Cohesion[;]&#10;16[;]1[;]Adhesion2[;]Adhesion[;]&#10;2[;]-1[;]Heat capacity3[;]Heat capacity[;]&#10;1[;]-1[;]Universal Solvent4[;]Universal Solvent[;]&#10;"/>
  <p:tag name="HASRESULTS" val="True"/>
  <p:tag name="LIVECHARTING" val="False"/>
  <p:tag name="AUTOOPENPOLL" val="True"/>
  <p:tag name="TYPE" val="MultiChoiceSlide"/>
  <p:tag name="TPQUESTIONXML" val="﻿&lt;?xml version=&quot;1.0&quot; encoding=&quot;utf-8&quot;?&gt;&#10;&lt;questionlist&gt;&#10;    &lt;properties&gt;&#10;        &lt;guid&gt;98FEC1C01C5F4B8BA750F05E45542234&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97AE813DDE645698A200C5C0F5F1236&lt;/guid&gt;&#10;            &lt;repollguid&gt;3DAA64F9EDF54DC9806D3F940D367957&lt;/repollguid&gt;&#10;            &lt;sourceid&gt;E12D6B1A1D3746459607E8099FE2EDBA&lt;/sourceid&gt;&#10;            &lt;questiontext&gt;Which property of water allows water to stick to the sides of the straw?&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7723682DF6E44158C72596831D253B4&lt;/guid&gt;&#10;                    &lt;answertext&gt;Cohesion&lt;/answertext&gt;&#10;                    &lt;valuetype&gt;-1&lt;/valuetype&gt;&#10;                &lt;/answer&gt;&#10;                &lt;answer&gt;&#10;                    &lt;guid&gt;1400257C13D64C5F820069065138084C&lt;/guid&gt;&#10;                    &lt;answertext&gt;Adhesion&lt;/answertext&gt;&#10;                    &lt;valuetype&gt;1&lt;/valuetype&gt;&#10;                &lt;/answer&gt;&#10;                &lt;answer&gt;&#10;                    &lt;guid&gt;4DE00FFBF8E4406D9432667B1F832AE6&lt;/guid&gt;&#10;                    &lt;answertext&gt;Heat capacity&lt;/answertext&gt;&#10;                    &lt;valuetype&gt;-1&lt;/valuetype&gt;&#10;                &lt;/answer&gt;&#10;                &lt;answer&gt;&#10;                    &lt;guid&gt;783D24B24FA94DC2B65F5B4F911D5D7F&lt;/guid&gt;&#10;                    &lt;answertext&gt;Universal Solvent&lt;/answertext&gt;&#10;                    &lt;valuetype&gt;-1&lt;/valuetype&gt;&#10;                &lt;/answer&gt;&#10;            &lt;/answers&gt;&#10;        &lt;/multichoice&gt;&#10;    &lt;/questions&gt;&#10;&lt;/questionlist&gt;"/>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2.xml><?xml version="1.0" encoding="utf-8"?>
<p:tagLst xmlns:a="http://schemas.openxmlformats.org/drawingml/2006/main" xmlns:r="http://schemas.openxmlformats.org/officeDocument/2006/relationships" xmlns:p="http://schemas.openxmlformats.org/presentationml/2006/main">
  <p:tag name="AUTOFORMATCHART" val="True"/>
  <p:tag name="RESULTS" val="Water is a polar molecule because&#10;20[;]20[;]20[;]False[;]17[;]&#10;1.85[;]2[;]0.357071421427142[;]0.1275&#10;3[;]-1[;]It shares electrons equally between oxygen and hydrogen1[;]It shares electrons equally between oxygen and hydrogen[;]&#10;17[;]1[;]One side of the molecule has a slight positive charge and the other side has a slight negative charge2[;]One side of the molecule has a slight positive charge and the other side has a slight negative charge[;]&#10;0[;]-1[;]It freezes at zero degrees Celsius3[;]It freezes at zero degrees Celsius[;]&#10;0[;]-1[;]It forms ionic bonds with other water molecules4[;]It forms ionic bonds with other water molecules[;]&#10;"/>
  <p:tag name="HASRESULTS" val="True"/>
  <p:tag name="LIVECHARTING" val="False"/>
  <p:tag name="AUTOOPENPOLL" val="True"/>
  <p:tag name="TYPE" val="MultiChoiceSlide"/>
  <p:tag name="TPQUESTIONXML" val="﻿&lt;?xml version=&quot;1.0&quot; encoding=&quot;utf-8&quot;?&gt;&#10;&lt;questionlist&gt;&#10;    &lt;properties&gt;&#10;        &lt;guid&gt;745BBA2A3B6E4D01BDFB9315FC30C27C&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34FA5C666DA486C84945FB4DEC4CD0E&lt;/guid&gt;&#10;            &lt;repollguid&gt;C493461464CA45ECB0DA569A0F1818E4&lt;/repollguid&gt;&#10;            &lt;sourceid&gt;F05A128F53BD4CFF93099863478A473C&lt;/sourceid&gt;&#10;            &lt;questiontext&gt;Water is a polar molecule becau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FB8087A60CB48E88045CFC95539DE08&lt;/guid&gt;&#10;                    &lt;answertext&gt;It shares electrons equally between oxygen and hydrogen&lt;/answertext&gt;&#10;                    &lt;valuetype&gt;-1&lt;/valuetype&gt;&#10;                &lt;/answer&gt;&#10;                &lt;answer&gt;&#10;                    &lt;guid&gt;7D28A08C84DE4AF39E6BB5C3FC0C4D57&lt;/guid&gt;&#10;                    &lt;answertext&gt;One side of the molecule has a slight positive charge and the other side has a slight negative charge&lt;/answertext&gt;&#10;                    &lt;valuetype&gt;1&lt;/valuetype&gt;&#10;                &lt;/answer&gt;&#10;                &lt;answer&gt;&#10;                    &lt;guid&gt;201B7F52CC1C485FA9A588946F4E4A78&lt;/guid&gt;&#10;                    &lt;answertext&gt;It freezes at zero degrees Celsius&lt;/answertext&gt;&#10;                    &lt;valuetype&gt;-1&lt;/valuetype&gt;&#10;                &lt;/answer&gt;&#10;                &lt;answer&gt;&#10;                    &lt;guid&gt;661994A7B06A4E71BA8FEB4D45FE5EDE&lt;/guid&gt;&#10;                    &lt;answertext&gt;It forms ionic bonds with other water molecules&lt;/answertext&gt;&#10;                    &lt;valuetype&gt;-1&lt;/valuetype&gt;&#10;                &lt;/answer&gt;&#10;            &lt;/answers&gt;&#10;        &lt;/multichoice&gt;&#10;    &lt;/questions&gt;&#10;&lt;/questionlist&gt;"/>
</p:tagLst>
</file>

<file path=ppt/tags/tag20.xml><?xml version="1.0" encoding="utf-8"?>
<p:tagLst xmlns:a="http://schemas.openxmlformats.org/drawingml/2006/main" xmlns:r="http://schemas.openxmlformats.org/officeDocument/2006/relationships" xmlns:p="http://schemas.openxmlformats.org/presentationml/2006/main">
  <p:tag name="AUTOFORMATCHART" val="True"/>
  <p:tag name="RESULTS" val="Which property of water allows bugs to walk on water?&#10;19[;]20[;]19[;]False[;]2[;]&#10;1.84210526315789[;]2[;]0.586080459245265[;]0.343490304709141&#10;5[;]-1[;]Adhesion1[;]Adhesion[;]&#10;12[;]-1[;]Cohesion2[;]Cohesion[;]&#10;2[;]1[;]Surface tension3[;]Surface tension[;]&#10;0[;]-1[;]Heat capacity 4[;]Heat capacity [;]&#10;"/>
  <p:tag name="HASRESULTS" val="True"/>
  <p:tag name="LIVECHARTING" val="False"/>
  <p:tag name="AUTOOPENPOLL" val="True"/>
  <p:tag name="TYPE" val="MultiChoiceSlide"/>
  <p:tag name="TPQUESTIONXML" val="﻿&lt;?xml version=&quot;1.0&quot; encoding=&quot;utf-8&quot;?&gt;&#10;&lt;questionlist&gt;&#10;    &lt;properties&gt;&#10;        &lt;guid&gt;E6E0490EC013493D9309D0EA57FA6ED5&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E6BB563A974649B04EBC45A6915272&lt;/guid&gt;&#10;            &lt;repollguid&gt;E3EFA80DFE674AB7B5D6262FC847FE29&lt;/repollguid&gt;&#10;            &lt;sourceid&gt;1AF8977172DB466183022F20A9EAF341&lt;/sourceid&gt;&#10;            &lt;questiontext&gt;Which property of water allows bugs to walk on wat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F2109E22F3940FC875EBD8169A453FC&lt;/guid&gt;&#10;                    &lt;answertext&gt;Adhesion&lt;/answertext&gt;&#10;                    &lt;valuetype&gt;-1&lt;/valuetype&gt;&#10;                &lt;/answer&gt;&#10;                &lt;answer&gt;&#10;                    &lt;guid&gt;D533F049BFC645DD940FF0B43DC2FDB4&lt;/guid&gt;&#10;                    &lt;answertext&gt;Cohesion&lt;/answertext&gt;&#10;                    &lt;valuetype&gt;-1&lt;/valuetype&gt;&#10;                &lt;/answer&gt;&#10;                &lt;answer&gt;&#10;                    &lt;guid&gt;1A53F1D79EBB4CB8AD734024C9FE899E&lt;/guid&gt;&#10;                    &lt;answertext&gt;Surface tension&lt;/answertext&gt;&#10;                    &lt;valuetype&gt;1&lt;/valuetype&gt;&#10;                &lt;/answer&gt;&#10;                &lt;answer&gt;&#10;                    &lt;guid&gt;E7DC1B08A0FD4C5FB58B1D5ABADD6AA2&lt;/guid&gt;&#10;                    &lt;answertext&gt;Heat capacity &lt;/answertext&gt;&#10;                    &lt;valuetype&gt;-1&lt;/valuetype&gt;&#10;                &lt;/answer&gt;&#10;            &lt;/answers&gt;&#10;        &lt;/multichoice&gt;&#10;    &lt;/questions&gt;&#10;&lt;/questionlist&gt;"/>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23.xml><?xml version="1.0" encoding="utf-8"?>
<p:tagLst xmlns:a="http://schemas.openxmlformats.org/drawingml/2006/main" xmlns:r="http://schemas.openxmlformats.org/officeDocument/2006/relationships" xmlns:p="http://schemas.openxmlformats.org/presentationml/2006/main">
  <p:tag name="AUTOFORMATCHART" val="True"/>
  <p:tag name="RESULTS" val="Water takes _______ heat to change to its gaseous state.&#10;18[;]20[;]18[;]False[;]15[;]&#10;1.27777777777778[;]1[;]0.65026110615109[;]0.42283950617284&#10;15[;]1[;]Large amounts of1[;]Large amounts of[;]&#10;1[;]-1[;]Small amounts of2[;]Small amounts of[;]&#10;2[;]-1[;]No3[;]No[;]&#10;"/>
  <p:tag name="HASRESULTS" val="True"/>
  <p:tag name="LIVECHARTING" val="False"/>
  <p:tag name="AUTOOPENPOLL" val="True"/>
  <p:tag name="TYPE" val="MultiChoiceSlide"/>
  <p:tag name="TPQUESTIONXML" val="﻿&lt;?xml version=&quot;1.0&quot; encoding=&quot;utf-8&quot;?&gt;&#10;&lt;questionlist&gt;&#10;    &lt;properties&gt;&#10;        &lt;guid&gt;9BC13FB6E7014DCDB40E209C6EB7CDE0&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DCB5C0D0C9942A3A8120D44A70354E7&lt;/guid&gt;&#10;            &lt;repollguid&gt;A499DEEC547345E6ADE13330E422148D&lt;/repollguid&gt;&#10;            &lt;sourceid&gt;2F83D74DE0A54603942CD462093F36B8&lt;/sourceid&gt;&#10;            &lt;questiontext&gt;Water takes _______ heat to change to its gaseous stat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64AE1364FF14212980D99083954D3DD&lt;/guid&gt;&#10;                    &lt;answertext&gt;Large amounts of&lt;/answertext&gt;&#10;                    &lt;valuetype&gt;1&lt;/valuetype&gt;&#10;                &lt;/answer&gt;&#10;                &lt;answer&gt;&#10;                    &lt;guid&gt;E79DDF4938684C9D968F78945AE423C8&lt;/guid&gt;&#10;                    &lt;answertext&gt;Small amounts of&lt;/answertext&gt;&#10;                    &lt;valuetype&gt;-1&lt;/valuetype&gt;&#10;                &lt;/answer&gt;&#10;                &lt;answer&gt;&#10;                    &lt;guid&gt;7CF33AE81CAC47F2A5FAFFE913E09E9E&lt;/guid&gt;&#10;                    &lt;answertext&gt;No&lt;/answertext&gt;&#10;                    &lt;valuetype&gt;-1&lt;/valuetype&gt;&#10;                &lt;/answer&gt;&#10;            &lt;/answers&gt;&#10;        &lt;/multichoice&gt;&#10;    &lt;/questions&gt;&#10;&lt;/questionlist&gt;"/>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26.xml><?xml version="1.0" encoding="utf-8"?>
<p:tagLst xmlns:a="http://schemas.openxmlformats.org/drawingml/2006/main" xmlns:r="http://schemas.openxmlformats.org/officeDocument/2006/relationships" xmlns:p="http://schemas.openxmlformats.org/presentationml/2006/main">
  <p:tag name="AUTOFORMATCHART" val="True"/>
  <p:tag name="RESULTS" val="What property of water allows sweat to cool the body &amp; coastal cities to have more stable temperatures than inland cities?&#10;18[;]20[;]18[;]False[;]5[;]&#10;2.72222222222222[;]3[;]1.23852760053378[;]1.53395061728395&#10;5[;]1[;]Heat capacity1[;]Heat capacity[;]&#10;2[;]-1[;]Neutral pH2[;]Neutral pH[;]&#10;4[;]-1[;]Cohesion3[;]Cohesion[;]&#10;7[;]-1[;]Universal Solvent4[;]Universal Solvent[;]&#10;"/>
  <p:tag name="HASRESULTS" val="True"/>
  <p:tag name="LIVECHARTING" val="False"/>
  <p:tag name="AUTOOPENPOLL" val="True"/>
  <p:tag name="TYPE" val="MultiChoiceSlide"/>
  <p:tag name="TPQUESTIONXML" val="﻿&lt;?xml version=&quot;1.0&quot; encoding=&quot;utf-8&quot;?&gt;&#10;&lt;questionlist&gt;&#10;    &lt;properties&gt;&#10;        &lt;guid&gt;F8091AFC8209478D855D4BC8C114CE8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DC3750C7E204FDC8C120BD50CBCDAD9&lt;/guid&gt;&#10;            &lt;repollguid&gt;14E4479589AB457FBB9D0860FFC6D52C&lt;/repollguid&gt;&#10;            &lt;sourceid&gt;67C40316FCF944689C5D284DB5964F85&lt;/sourceid&gt;&#10;            &lt;questiontext&gt;What property of water allows sweat to cool the body &amp;amp; coastal cities to have more stable temperatures than inland citi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0C15A3A273A4E9F8436B9FE1F81D28C&lt;/guid&gt;&#10;                    &lt;answertext&gt;Heat capacity&lt;/answertext&gt;&#10;                    &lt;valuetype&gt;1&lt;/valuetype&gt;&#10;                &lt;/answer&gt;&#10;                &lt;answer&gt;&#10;                    &lt;guid&gt;B614269A42E04E1AB44B779CAB5FB703&lt;/guid&gt;&#10;                    &lt;answertext&gt;Neutral pH&lt;/answertext&gt;&#10;                    &lt;valuetype&gt;-1&lt;/valuetype&gt;&#10;                &lt;/answer&gt;&#10;                &lt;answer&gt;&#10;                    &lt;guid&gt;FA45A17EB4364038B3F7AEC26C85C1E9&lt;/guid&gt;&#10;                    &lt;answertext&gt;Cohesion&lt;/answertext&gt;&#10;                    &lt;valuetype&gt;-1&lt;/valuetype&gt;&#10;                &lt;/answer&gt;&#10;                &lt;answer&gt;&#10;                    &lt;guid&gt;4788681AF9D147219F85622520226AF1&lt;/guid&gt;&#10;                    &lt;answertext&gt;Universal Solvent&lt;/answertext&gt;&#10;                    &lt;valuetype&gt;-1&lt;/valuetype&gt;&#10;                &lt;/answer&gt;&#10;            &lt;/answers&gt;&#10;        &lt;/multichoice&gt;&#10;    &lt;/questions&gt;&#10;&lt;/questionlist&gt;"/>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9.xml><?xml version="1.0" encoding="utf-8"?>
<p:tagLst xmlns:a="http://schemas.openxmlformats.org/drawingml/2006/main" xmlns:r="http://schemas.openxmlformats.org/officeDocument/2006/relationships" xmlns:p="http://schemas.openxmlformats.org/presentationml/2006/main">
  <p:tag name="AUTOFORMATCHART" val="True"/>
  <p:tag name="HASRESULTS" val="False"/>
  <p:tag name="LIVECHARTING" val="False"/>
  <p:tag name="AUTOOPENPOLL" val="True"/>
  <p:tag name="TYPE" val="MultiChoiceSlide"/>
  <p:tag name="TPQUESTIONXML" val="﻿&lt;?xml version=&quot;1.0&quot; encoding=&quot;utf-8&quot;?&gt;&#10;&lt;questionlist&gt;&#10;    &lt;properties&gt;&#10;        &lt;guid&gt;F8091AFC8209478D855D4BC8C114CE8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D870452D06F476E8A95445A56F5E4BB&lt;/guid&gt;&#10;            &lt;repollguid&gt;14E4479589AB457FBB9D0860FFC6D52C&lt;/repollguid&gt;&#10;            &lt;sourceid&gt;67C40316FCF944689C5D284DB5964F85&lt;/sourceid&gt;&#10;            &lt;questiontext&gt;What kinds of substance can dissolve in wat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0C15A3A273A4E9F8436B9FE1F81D28C&lt;/guid&gt;&#10;                    &lt;answertext&gt;Hydrophobic/nonpolar molecules&lt;/answertext&gt;&#10;                    &lt;valuetype&gt;-1&lt;/valuetype&gt;&#10;                &lt;/answer&gt;&#10;                &lt;answer&gt;&#10;                    &lt;guid&gt;B614269A42E04E1AB44B779CAB5FB703&lt;/guid&gt;&#10;                    &lt;answertext&gt;Hydrophilic/polar molecules&lt;/answertext&gt;&#10;                    &lt;valuetype&gt;1&lt;/valuetype&gt;&#10;                &lt;/answer&gt;&#10;            &lt;/answers&gt;&#10;        &lt;/multichoice&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32.xml><?xml version="1.0" encoding="utf-8"?>
<p:tagLst xmlns:a="http://schemas.openxmlformats.org/drawingml/2006/main" xmlns:r="http://schemas.openxmlformats.org/officeDocument/2006/relationships" xmlns:p="http://schemas.openxmlformats.org/presentationml/2006/main">
  <p:tag name="AUTOFORMATCHART" val="True"/>
  <p:tag name="RESULTS" val="A solution with a pH of 3 is[;crlf;]21[;]22[;]21[;]False[;]15[;][;crlf;]1.33333333333333[;]1[;]0.563436169819011[;]0.317460317460317[;crlf;]15[;]1[;]Acidic1[;]Acidic[;][;crlf;]5[;]-1[;]Basic2[;]Basic[;][;crlf;]1[;]-1[;]Neutral 3[;]Neutral [;]"/>
  <p:tag name="HASRESULTS" val="False"/>
  <p:tag name="LIVECHARTING" val="False"/>
  <p:tag name="AUTOOPENPOLL" val="True"/>
  <p:tag name="TYPE" val="MultiChoiceSlide"/>
  <p:tag name="TPQUESTIONXML" val="﻿&lt;?xml version=&quot;1.0&quot; encoding=&quot;utf-8&quot;?&gt;&#10;&lt;questionlist&gt;&#10;    &lt;properties&gt;&#10;        &lt;guid&gt;C3C69CC81F4E45D8A5408496097EAFCF&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2A54B82B98C458DB7C6809FA1904F45&lt;/guid&gt;&#10;            &lt;repollguid&gt;2814E899C7AA42F8912F52C98FE1FD2D&lt;/repollguid&gt;&#10;            &lt;sourceid&gt;EDEB8240577242BA8160A8E77E6C4A13&lt;/sourceid&gt;&#10;            &lt;questiontext&gt;A solution with a pH of 3 i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DFEB84FE977468EAFF217787F877F4C&lt;/guid&gt;&#10;                    &lt;answertext&gt;Acidic&lt;/answertext&gt;&#10;                    &lt;valuetype&gt;1&lt;/valuetype&gt;&#10;                &lt;/answer&gt;&#10;                &lt;answer&gt;&#10;                    &lt;guid&gt;7BA5489402594CDF8197007DF1091560&lt;/guid&gt;&#10;                    &lt;answertext&gt;Basic&lt;/answertext&gt;&#10;                    &lt;valuetype&gt;-1&lt;/valuetype&gt;&#10;                &lt;/answer&gt;&#10;                &lt;answer&gt;&#10;                    &lt;guid&gt;07A8F70A57D04469B342B8477155661A&lt;/guid&gt;&#10;                    &lt;answertext&gt;Neutral &lt;/answertext&gt;&#10;                    &lt;valuetype&gt;-1&lt;/valuetype&gt;&#10;                &lt;/answer&gt;&#10;            &lt;/answers&gt;&#10;        &lt;/multichoice&gt;&#10;    &lt;/questions&gt;&#10;&lt;/questionlist&gt;"/>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35.xml><?xml version="1.0" encoding="utf-8"?>
<p:tagLst xmlns:a="http://schemas.openxmlformats.org/drawingml/2006/main" xmlns:r="http://schemas.openxmlformats.org/officeDocument/2006/relationships" xmlns:p="http://schemas.openxmlformats.org/presentationml/2006/main">
  <p:tag name="AUTOFORMATCHART" val="True"/>
  <p:tag name="RESULTS" val="A solution with a pH of 8 is[;crlf;]22[;]22[;]22[;]False[;]4[;][;crlf;]2.13636363636364[;]2[;]0.456812528232768[;]0.208677685950413[;crlf;]1[;]-1[;]Acidic1[;]Acidic[;][;crlf;]17[;]-1[;]Basic2[;]Basic[;][;crlf;]4[;]1[;]Neutral 3[;]Neutral [;]"/>
  <p:tag name="HASRESULTS" val="False"/>
  <p:tag name="LIVECHARTING" val="False"/>
  <p:tag name="AUTOOPENPOLL" val="True"/>
  <p:tag name="TYPE" val="MultiChoiceSlide"/>
  <p:tag name="TPQUESTIONXML" val="﻿&lt;?xml version=&quot;1.0&quot; encoding=&quot;utf-8&quot;?&gt;&#10;&lt;questionlist&gt;&#10;    &lt;properties&gt;&#10;        &lt;guid&gt;C3C69CC81F4E45D8A5408496097EAFCF&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496CB470A8647A48ACA7A09D561E0E7&lt;/guid&gt;&#10;            &lt;repollguid&gt;2814E899C7AA42F8912F52C98FE1FD2D&lt;/repollguid&gt;&#10;            &lt;sourceid&gt;EDEB8240577242BA8160A8E77E6C4A13&lt;/sourceid&gt;&#10;            &lt;questiontext&gt;A solution with a pH of 8 i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DFEB84FE977468EAFF217787F877F4C&lt;/guid&gt;&#10;                    &lt;answertext&gt;Acidic&lt;/answertext&gt;&#10;                    &lt;valuetype&gt;-1&lt;/valuetype&gt;&#10;                &lt;/answer&gt;&#10;                &lt;answer&gt;&#10;                    &lt;guid&gt;7BA5489402594CDF8197007DF1091560&lt;/guid&gt;&#10;                    &lt;answertext&gt;Basic&lt;/answertext&gt;&#10;                    &lt;valuetype&gt;-1&lt;/valuetype&gt;&#10;                &lt;/answer&gt;&#10;                &lt;answer&gt;&#10;                    &lt;guid&gt;07A8F70A57D04469B342B8477155661A&lt;/guid&gt;&#10;                    &lt;answertext&gt;Neutral &lt;/answertext&gt;&#10;                    &lt;valuetype&gt;1&lt;/valuetype&gt;&#10;                &lt;/answer&gt;&#10;            &lt;/answers&gt;&#10;        &lt;/multichoice&gt;&#10;    &lt;/questions&gt;&#10;&lt;/questionlist&gt;"/>
</p:tagLst>
</file>

<file path=ppt/tags/tag36.xml><?xml version="1.0" encoding="utf-8"?>
<p:tagLst xmlns:a="http://schemas.openxmlformats.org/drawingml/2006/main" xmlns:r="http://schemas.openxmlformats.org/officeDocument/2006/relationships" xmlns:p="http://schemas.openxmlformats.org/presentationml/2006/main">
  <p:tag name="ZEROBASED" val="False"/>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38.xml><?xml version="1.0" encoding="utf-8"?>
<p:tagLst xmlns:a="http://schemas.openxmlformats.org/drawingml/2006/main" xmlns:r="http://schemas.openxmlformats.org/officeDocument/2006/relationships" xmlns:p="http://schemas.openxmlformats.org/presentationml/2006/main">
  <p:tag name="RESULTS" val="Which of the following is considered a basic solution?[;crlf;]25[;]27[;]25[;]False[;]13[;][;crlf;]1.52[;]2[;]0.499599839871872[;]0.2496[;crlf;]12[;]-1[;]H+ is greater than OH- 1[;]H+ is greater than OH- [;][;crlf;]13[;]1[;]OH- is greater than H+2[;]OH- is greater than H+[;][;crlf;]0[;]-1[;]H+ is equal to OH-3[;]H+ is equal to OH-[;]"/>
  <p:tag name="AUTOFORMATCHART" val="True"/>
  <p:tag name="HASRESULTS" val="False"/>
  <p:tag name="LIVECHARTING" val="False"/>
  <p:tag name="AUTOOPENPOLL" val="True"/>
  <p:tag name="TYPE" val="MultiChoiceSlide"/>
  <p:tag name="TPQUESTIONXML" val="﻿&lt;?xml version=&quot;1.0&quot; encoding=&quot;utf-8&quot;?&gt;&#10;&lt;questionlist&gt;&#10;    &lt;properties&gt;&#10;        &lt;guid&gt;32CBEE972C874E43BDDA9D72C903709E&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74D283C68204FD99B5577D388AE75C8&lt;/guid&gt;&#10;            &lt;repollguid&gt;D8724A9B966747F593368894C3D43113&lt;/repollguid&gt;&#10;            &lt;sourceid&gt;BE03156191B54003947796D20A399C19&lt;/sourceid&gt;&#10;            &lt;questiontext&gt;Which of the following is considered a basic solu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40DEB2E447F4B609A571BCE30DDCD10&lt;/guid&gt;&#10;                    &lt;answertext&gt;H+ is greater than OH- &lt;/answertext&gt;&#10;                    &lt;valuetype&gt;-1&lt;/valuetype&gt;&#10;                &lt;/answer&gt;&#10;                &lt;answer&gt;&#10;                    &lt;guid&gt;36BCB9334D0B48548B0F47BF28729D36&lt;/guid&gt;&#10;                    &lt;answertext&gt;OH- is greater than H+&lt;/answertext&gt;&#10;                    &lt;valuetype&gt;1&lt;/valuetype&gt;&#10;                &lt;/answer&gt;&#10;                &lt;answer&gt;&#10;                    &lt;guid&gt;45364EF10C784CEBA4F8AFE1975F2C7C&lt;/guid&gt;&#10;                    &lt;answertext&gt;H+ is equal to OH-&lt;/answertext&gt;&#10;                    &lt;valuetype&gt;-1&lt;/valuetype&gt;&#10;                &lt;/answer&gt;&#10;            &lt;/answers&gt;&#10;        &lt;/multichoice&gt;&#10;    &lt;/questions&gt;&#10;&lt;/questionlist&gt;"/>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40.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41.xml><?xml version="1.0" encoding="utf-8"?>
<p:tagLst xmlns:a="http://schemas.openxmlformats.org/drawingml/2006/main" xmlns:r="http://schemas.openxmlformats.org/officeDocument/2006/relationships" xmlns:p="http://schemas.openxmlformats.org/presentationml/2006/main">
  <p:tag name="RESULTS" val="Which of the following is considered a basic solution?[;crlf;]25[;]27[;]25[;]False[;]13[;][;crlf;]1.52[;]2[;]0.499599839871872[;]0.2496[;crlf;]12[;]-1[;]H+ is greater than OH- 1[;]H+ is greater than OH- [;][;crlf;]13[;]1[;]OH- is greater than H+2[;]OH- is greater than H+[;][;crlf;]0[;]-1[;]H+ is equal to OH-3[;]H+ is equal to OH-[;]"/>
  <p:tag name="AUTOFORMATCHART" val="True"/>
  <p:tag name="HASRESULTS" val="False"/>
  <p:tag name="LIVECHARTING" val="False"/>
  <p:tag name="AUTOOPENPOLL" val="True"/>
  <p:tag name="TYPE" val="MultiChoiceSlide"/>
  <p:tag name="TPQUESTIONXML" val="﻿&lt;?xml version=&quot;1.0&quot; encoding=&quot;utf-8&quot;?&gt;&#10;&lt;questionlist&gt;&#10;    &lt;properties&gt;&#10;        &lt;guid&gt;32CBEE972C874E43BDDA9D72C903709E&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4F917058F8946BF9AA235ADFCCF1B34&lt;/guid&gt;&#10;            &lt;repollguid&gt;D8724A9B966747F593368894C3D43113&lt;/repollguid&gt;&#10;            &lt;sourceid&gt;BE03156191B54003947796D20A399C19&lt;/sourceid&gt;&#10;            &lt;questiontext&gt;Which of the following is considered a neutral solu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40DEB2E447F4B609A571BCE30DDCD10&lt;/guid&gt;&#10;                    &lt;answertext&gt;H+ is greater than OH- &lt;/answertext&gt;&#10;                    &lt;valuetype&gt;-1&lt;/valuetype&gt;&#10;                &lt;/answer&gt;&#10;                &lt;answer&gt;&#10;                    &lt;guid&gt;36BCB9334D0B48548B0F47BF28729D36&lt;/guid&gt;&#10;                    &lt;answertext&gt;OH- is greater than H+&lt;/answertext&gt;&#10;                    &lt;valuetype&gt;1&lt;/valuetype&gt;&#10;                &lt;/answer&gt;&#10;                &lt;answer&gt;&#10;                    &lt;guid&gt;45364EF10C784CEBA4F8AFE1975F2C7C&lt;/guid&gt;&#10;                    &lt;answertext&gt;H+ is equal to OH-&lt;/answertext&gt;&#10;                    &lt;valuetype&gt;-1&lt;/valuetype&gt;&#10;                &lt;/answer&gt;&#10;            &lt;/answers&gt;&#10;        &lt;/multichoice&gt;&#10;    &lt;/questions&gt;&#10;&lt;/questionlist&gt;"/>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5.xml><?xml version="1.0" encoding="utf-8"?>
<p:tagLst xmlns:a="http://schemas.openxmlformats.org/drawingml/2006/main" xmlns:r="http://schemas.openxmlformats.org/officeDocument/2006/relationships" xmlns:p="http://schemas.openxmlformats.org/presentationml/2006/main">
  <p:tag name="AUTOFORMATCHART" val="True"/>
  <p:tag name="RESULTS" val="Which side of the water molecule has a slight negative charge?&#10;19[;]20[;]19[;]False[;]14[;]&#10;1.26315789473684[;]1[;]0.440347382386356[;]0.193905817174515&#10;14[;]1[;]Oxygen side1[;]Oxygen side[;]&#10;5[;]-1[;]Hydrogen side2[;]Hydrogen side[;]&#10;"/>
  <p:tag name="HASRESULTS" val="True"/>
  <p:tag name="LIVECHARTING" val="False"/>
  <p:tag name="AUTOOPENPOLL" val="True"/>
  <p:tag name="TYPE" val="MultiChoiceSlide"/>
  <p:tag name="TPQUESTIONXML" val="﻿&lt;?xml version=&quot;1.0&quot; encoding=&quot;utf-8&quot;?&gt;&#10;&lt;questionlist&gt;&#10;    &lt;properties&gt;&#10;        &lt;guid&gt;131BEDA4D8E246D3A1D9FBCD0203141C&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EA17546C164F7D9128702C99E16462&lt;/guid&gt;&#10;            &lt;repollguid&gt;9D7907AD6A8F4C4E94AF61B23F343529&lt;/repollguid&gt;&#10;            &lt;sourceid&gt;5923989A83AB4FF383EB86CFC72641F8&lt;/sourceid&gt;&#10;            &lt;questiontext&gt;Which side of the water molecule has a slight negative charg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8EBC4DC67CA42E98A9BC30C57C0654D&lt;/guid&gt;&#10;                    &lt;answertext&gt;Oxygen side&lt;/answertext&gt;&#10;                    &lt;valuetype&gt;1&lt;/valuetype&gt;&#10;                &lt;/answer&gt;&#10;                &lt;answer&gt;&#10;                    &lt;guid&gt;B27E481BF4F84146A7D0D9BB36191657&lt;/guid&gt;&#10;                    &lt;answertext&gt;Hydrogen side&lt;/answertext&gt;&#10;                    &lt;valuetype&gt;-1&lt;/valuetype&gt;&#10;                &lt;/answer&gt;&#10;            &lt;/answers&gt;&#10;        &lt;/multichoice&gt;&#10;    &lt;/questions&gt;&#10;&lt;/questionlist&gt;"/>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ISCAI" val="True"/>
  <p:tag name="TYPE" val="2"/>
</p:tagLst>
</file>

<file path=ppt/tags/tag8.xml><?xml version="1.0" encoding="utf-8"?>
<p:tagLst xmlns:a="http://schemas.openxmlformats.org/drawingml/2006/main" xmlns:r="http://schemas.openxmlformats.org/officeDocument/2006/relationships" xmlns:p="http://schemas.openxmlformats.org/presentationml/2006/main">
  <p:tag name="AUTOFORMATCHART" val="True"/>
  <p:tag name="RESULTS" val="What type of bond existswhere the red arrows arepointing?&#10;18[;]20[;]18[;]False[;]11[;]&#10;2.33333333333333[;]2[;]0.881917103688197[;]0.777777777777778&#10;2[;]-1[;]Ionic1[;]Ionic[;]&#10;11[;]1[;]Covalent2[;]Covalent[;]&#10;2[;]-1[;]Metallic3[;]Metallic[;]&#10;3[;]-1[;]Hydrogen4[;]Hydrogen[;]&#10;"/>
  <p:tag name="HASRESULTS" val="True"/>
  <p:tag name="LIVECHARTING" val="False"/>
  <p:tag name="AUTOOPENPOLL" val="True"/>
  <p:tag name="TYPE" val="MultiChoiceSlide"/>
  <p:tag name="TPQUESTIONXML" val="﻿&lt;?xml version=&quot;1.0&quot; encoding=&quot;utf-8&quot;?&gt;&#10;&lt;questionlist&gt;&#10;    &lt;properties&gt;&#10;        &lt;guid&gt;E77611B9B3F446F491E7E923FE0B0A67&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BB2690F02C742959195604DE73E2DBE&lt;/guid&gt;&#10;            &lt;repollguid&gt;077801C98316455BB8A23D11814FFB6F&lt;/repollguid&gt;&#10;            &lt;sourceid&gt;06DC45A914854EC9BA3BC46BD261B793&lt;/sourceid&gt;&#10;            &lt;questiontext&gt;What type of bond existswhere the red arrows arepointing?&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8226C5BF75D4BF68090BAA0BFE3B265&lt;/guid&gt;&#10;                    &lt;answertext&gt;Ionic&lt;/answertext&gt;&#10;                    &lt;valuetype&gt;-1&lt;/valuetype&gt;&#10;                &lt;/answer&gt;&#10;                &lt;answer&gt;&#10;                    &lt;guid&gt;A0B209ABD2DB416D9F63302B04214266&lt;/guid&gt;&#10;                    &lt;answertext&gt;Covalent&lt;/answertext&gt;&#10;                    &lt;valuetype&gt;1&lt;/valuetype&gt;&#10;                &lt;/answer&gt;&#10;                &lt;answer&gt;&#10;                    &lt;guid&gt;4FB96E32FE9644BAB44AEE7B93BFC5DE&lt;/guid&gt;&#10;                    &lt;answertext&gt;Metallic&lt;/answertext&gt;&#10;                    &lt;valuetype&gt;-1&lt;/valuetype&gt;&#10;                &lt;/answer&gt;&#10;                &lt;answer&gt;&#10;                    &lt;guid&gt;9653C78D3CB046CAB3F3FD1CB9910025&lt;/guid&gt;&#10;                    &lt;answertext&gt;Hydrogen&lt;/answertext&gt;&#10;                    &lt;valuetype&gt;-1&lt;/valuetype&gt;&#10;                &lt;/answer&gt;&#10;            &lt;/answers&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5442</TotalTime>
  <Words>848</Words>
  <Application>Microsoft Office PowerPoint</Application>
  <PresentationFormat>On-screen Show (4:3)</PresentationFormat>
  <Paragraphs>171</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Chart</vt:lpstr>
      <vt:lpstr>9/17/15</vt:lpstr>
      <vt:lpstr>Properties of Water</vt:lpstr>
      <vt:lpstr>Water is the strangest, yet most common, molecule on earth!   Its strangeness is due to its chemical structure and its chemical properties.  Its properties are required for life.  Water covers about 70% of the earth’s surface, and it comprises about 70% of our body mass.</vt:lpstr>
      <vt:lpstr>Water = H2O </vt:lpstr>
      <vt:lpstr>Water is a Polar Molecule</vt:lpstr>
      <vt:lpstr>Slide 6</vt:lpstr>
      <vt:lpstr>Slide 7</vt:lpstr>
      <vt:lpstr>How does water stick together?</vt:lpstr>
      <vt:lpstr>Water is a polar molecule because</vt:lpstr>
      <vt:lpstr>Which side of the water molecule has a slight negative charge?</vt:lpstr>
      <vt:lpstr>What type of bond exists where the red arrows are pointing?</vt:lpstr>
      <vt:lpstr>Water molecules form what type of bonds with each other?</vt:lpstr>
      <vt:lpstr>Cohesion</vt:lpstr>
      <vt:lpstr>Adhesion</vt:lpstr>
      <vt:lpstr>Slide 15</vt:lpstr>
      <vt:lpstr>Heat Capacity  (specific heat)</vt:lpstr>
      <vt:lpstr>Water droplets form by water molecules being attracted to each other.  What term best explains this behavior?</vt:lpstr>
      <vt:lpstr>Which property of water  allows water to stick to the  sides of the straw?</vt:lpstr>
      <vt:lpstr>Which property of water allows bugs to walk on water?</vt:lpstr>
      <vt:lpstr>Water takes _______ heat to change to its gaseous state.</vt:lpstr>
      <vt:lpstr>Slide 21</vt:lpstr>
      <vt:lpstr>Slide 22</vt:lpstr>
      <vt:lpstr>What property of water allows sweat to cool the body &amp; coastal cities to have more stable temperatures than inland cities?</vt:lpstr>
      <vt:lpstr>What kinds of substance can dissolve in water?</vt:lpstr>
      <vt:lpstr>pH: 0 -14</vt:lpstr>
      <vt:lpstr>Slide 26</vt:lpstr>
      <vt:lpstr>pH Scale</vt:lpstr>
      <vt:lpstr>A solution with a pH of 3 is</vt:lpstr>
      <vt:lpstr>A solution with a pH of 8 is</vt:lpstr>
      <vt:lpstr>Which of the following is considered a basic solution?</vt:lpstr>
      <vt:lpstr>Which of the following is considered a neutral 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 H2O</dc:title>
  <dc:creator>jackie fernandez</dc:creator>
  <cp:lastModifiedBy>mfcsd</cp:lastModifiedBy>
  <cp:revision>262</cp:revision>
  <dcterms:created xsi:type="dcterms:W3CDTF">2006-09-26T00:18:01Z</dcterms:created>
  <dcterms:modified xsi:type="dcterms:W3CDTF">2015-09-17T17:03:55Z</dcterms:modified>
</cp:coreProperties>
</file>